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7" r:id="rId2"/>
    <p:sldId id="258" r:id="rId3"/>
    <p:sldId id="260" r:id="rId4"/>
    <p:sldId id="261" r:id="rId5"/>
    <p:sldId id="263" r:id="rId6"/>
    <p:sldId id="262" r:id="rId7"/>
    <p:sldId id="264" r:id="rId8"/>
    <p:sldId id="265" r:id="rId9"/>
    <p:sldId id="266" r:id="rId10"/>
    <p:sldId id="267" r:id="rId11"/>
    <p:sldId id="269" r:id="rId12"/>
    <p:sldId id="268" r:id="rId13"/>
    <p:sldId id="270" r:id="rId14"/>
    <p:sldId id="295" r:id="rId15"/>
    <p:sldId id="296" r:id="rId16"/>
    <p:sldId id="297" r:id="rId17"/>
    <p:sldId id="298" r:id="rId18"/>
    <p:sldId id="299"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92" r:id="rId34"/>
    <p:sldId id="293" r:id="rId35"/>
    <p:sldId id="294" r:id="rId36"/>
    <p:sldId id="287" r:id="rId37"/>
    <p:sldId id="288" r:id="rId38"/>
    <p:sldId id="289" r:id="rId39"/>
    <p:sldId id="300" r:id="rId40"/>
    <p:sldId id="301" r:id="rId41"/>
    <p:sldId id="302" r:id="rId42"/>
    <p:sldId id="303" r:id="rId43"/>
    <p:sldId id="304" r:id="rId44"/>
    <p:sldId id="305" r:id="rId45"/>
    <p:sldId id="306" r:id="rId46"/>
    <p:sldId id="307" r:id="rId47"/>
    <p:sldId id="309" r:id="rId48"/>
    <p:sldId id="310" r:id="rId49"/>
    <p:sldId id="311" r:id="rId50"/>
    <p:sldId id="312" r:id="rId51"/>
    <p:sldId id="313" r:id="rId52"/>
    <p:sldId id="314" r:id="rId53"/>
    <p:sldId id="315" r:id="rId54"/>
    <p:sldId id="316" r:id="rId55"/>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2" d="100"/>
          <a:sy n="72" d="100"/>
        </p:scale>
        <p:origin x="-1326"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k-KZ"/>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F8C428-C8C8-443D-A7BC-99851CEB0B5C}" type="datetimeFigureOut">
              <a:rPr lang="ru-RU" smtClean="0"/>
              <a:pPr/>
              <a:t>05.03.2022</a:t>
            </a:fld>
            <a:endParaRPr lang="kk-KZ"/>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k-KZ"/>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kk-KZ"/>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k-KZ"/>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830D11C-1D0E-42B0-BF39-8B6BEEA71B4E}" type="slidenum">
              <a:rPr lang="kk-KZ" smtClean="0"/>
              <a:pPr/>
              <a:t>‹#›</a:t>
            </a:fld>
            <a:endParaRPr lang="kk-KZ"/>
          </a:p>
        </p:txBody>
      </p:sp>
    </p:spTree>
    <p:extLst>
      <p:ext uri="{BB962C8B-B14F-4D97-AF65-F5344CB8AC3E}">
        <p14:creationId xmlns:p14="http://schemas.microsoft.com/office/powerpoint/2010/main" val="1468306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kk-KZ" dirty="0"/>
          </a:p>
        </p:txBody>
      </p:sp>
      <p:sp>
        <p:nvSpPr>
          <p:cNvPr id="4" name="Номер слайда 3"/>
          <p:cNvSpPr>
            <a:spLocks noGrp="1"/>
          </p:cNvSpPr>
          <p:nvPr>
            <p:ph type="sldNum" sz="quarter" idx="10"/>
          </p:nvPr>
        </p:nvSpPr>
        <p:spPr/>
        <p:txBody>
          <a:bodyPr/>
          <a:lstStyle/>
          <a:p>
            <a:fld id="{556D0637-AB70-4494-9822-D9858F455097}" type="slidenum">
              <a:rPr lang="kk-KZ" smtClean="0"/>
              <a:pPr/>
              <a:t>4</a:t>
            </a:fld>
            <a:endParaRPr lang="kk-KZ"/>
          </a:p>
        </p:txBody>
      </p:sp>
    </p:spTree>
    <p:extLst>
      <p:ext uri="{BB962C8B-B14F-4D97-AF65-F5344CB8AC3E}">
        <p14:creationId xmlns:p14="http://schemas.microsoft.com/office/powerpoint/2010/main" val="3022387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6425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4d2c8c3ae0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4d2c8c3ae0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2114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d2c8c3ae0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4d2c8c3ae0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64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440922ba7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5440922ba7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8506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40922ba7_0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5440922ba7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4784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440922ba7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5440922ba7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4949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440922ba7_0_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5440922ba7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510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kk-KZ" dirty="0"/>
          </a:p>
        </p:txBody>
      </p:sp>
      <p:sp>
        <p:nvSpPr>
          <p:cNvPr id="4" name="Номер слайда 3"/>
          <p:cNvSpPr>
            <a:spLocks noGrp="1"/>
          </p:cNvSpPr>
          <p:nvPr>
            <p:ph type="sldNum" sz="quarter" idx="10"/>
          </p:nvPr>
        </p:nvSpPr>
        <p:spPr/>
        <p:txBody>
          <a:bodyPr/>
          <a:lstStyle/>
          <a:p>
            <a:fld id="{556D0637-AB70-4494-9822-D9858F455097}" type="slidenum">
              <a:rPr lang="kk-KZ" smtClean="0"/>
              <a:pPr/>
              <a:t>7</a:t>
            </a:fld>
            <a:endParaRPr lang="kk-KZ"/>
          </a:p>
        </p:txBody>
      </p:sp>
    </p:spTree>
    <p:extLst>
      <p:ext uri="{BB962C8B-B14F-4D97-AF65-F5344CB8AC3E}">
        <p14:creationId xmlns:p14="http://schemas.microsoft.com/office/powerpoint/2010/main" val="2913488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7311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1969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6299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7410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8472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41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9751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kk-KZ"/>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kk-KZ"/>
          </a:p>
        </p:txBody>
      </p:sp>
      <p:sp>
        <p:nvSpPr>
          <p:cNvPr id="4" name="Дата 3"/>
          <p:cNvSpPr>
            <a:spLocks noGrp="1"/>
          </p:cNvSpPr>
          <p:nvPr>
            <p:ph type="dt" sz="half" idx="10"/>
          </p:nvPr>
        </p:nvSpPr>
        <p:spPr/>
        <p:txBody>
          <a:bodyPr/>
          <a:lstStyle/>
          <a:p>
            <a:fld id="{CE4C4DBA-3372-4B63-996E-B8B20B415ECB}" type="datetimeFigureOut">
              <a:rPr lang="ru-RU" smtClean="0"/>
              <a:pPr/>
              <a:t>05.03.2022</a:t>
            </a:fld>
            <a:endParaRPr lang="kk-KZ"/>
          </a:p>
        </p:txBody>
      </p:sp>
      <p:sp>
        <p:nvSpPr>
          <p:cNvPr id="5" name="Нижний колонтитул 4"/>
          <p:cNvSpPr>
            <a:spLocks noGrp="1"/>
          </p:cNvSpPr>
          <p:nvPr>
            <p:ph type="ftr" sz="quarter" idx="11"/>
          </p:nvPr>
        </p:nvSpPr>
        <p:spPr/>
        <p:txBody>
          <a:bodyPr/>
          <a:lstStyle/>
          <a:p>
            <a:endParaRPr lang="kk-KZ"/>
          </a:p>
        </p:txBody>
      </p:sp>
      <p:sp>
        <p:nvSpPr>
          <p:cNvPr id="6" name="Номер слайда 5"/>
          <p:cNvSpPr>
            <a:spLocks noGrp="1"/>
          </p:cNvSpPr>
          <p:nvPr>
            <p:ph type="sldNum" sz="quarter" idx="12"/>
          </p:nvPr>
        </p:nvSpPr>
        <p:spPr/>
        <p:txBody>
          <a:bodyPr/>
          <a:lstStyle/>
          <a:p>
            <a:fld id="{5D312BE6-72BA-4BBB-B04E-765749B8570C}" type="slidenum">
              <a:rPr lang="kk-KZ" smtClean="0"/>
              <a:pPr/>
              <a:t>‹#›</a:t>
            </a:fld>
            <a:endParaRPr lang="kk-KZ"/>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kk-KZ"/>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kk-KZ"/>
          </a:p>
        </p:txBody>
      </p:sp>
      <p:sp>
        <p:nvSpPr>
          <p:cNvPr id="4" name="Дата 3"/>
          <p:cNvSpPr>
            <a:spLocks noGrp="1"/>
          </p:cNvSpPr>
          <p:nvPr>
            <p:ph type="dt" sz="half" idx="10"/>
          </p:nvPr>
        </p:nvSpPr>
        <p:spPr/>
        <p:txBody>
          <a:bodyPr/>
          <a:lstStyle/>
          <a:p>
            <a:fld id="{CE4C4DBA-3372-4B63-996E-B8B20B415ECB}" type="datetimeFigureOut">
              <a:rPr lang="ru-RU" smtClean="0"/>
              <a:pPr/>
              <a:t>05.03.2022</a:t>
            </a:fld>
            <a:endParaRPr lang="kk-KZ"/>
          </a:p>
        </p:txBody>
      </p:sp>
      <p:sp>
        <p:nvSpPr>
          <p:cNvPr id="5" name="Нижний колонтитул 4"/>
          <p:cNvSpPr>
            <a:spLocks noGrp="1"/>
          </p:cNvSpPr>
          <p:nvPr>
            <p:ph type="ftr" sz="quarter" idx="11"/>
          </p:nvPr>
        </p:nvSpPr>
        <p:spPr/>
        <p:txBody>
          <a:bodyPr/>
          <a:lstStyle/>
          <a:p>
            <a:endParaRPr lang="kk-KZ"/>
          </a:p>
        </p:txBody>
      </p:sp>
      <p:sp>
        <p:nvSpPr>
          <p:cNvPr id="6" name="Номер слайда 5"/>
          <p:cNvSpPr>
            <a:spLocks noGrp="1"/>
          </p:cNvSpPr>
          <p:nvPr>
            <p:ph type="sldNum" sz="quarter" idx="12"/>
          </p:nvPr>
        </p:nvSpPr>
        <p:spPr/>
        <p:txBody>
          <a:bodyPr/>
          <a:lstStyle/>
          <a:p>
            <a:fld id="{5D312BE6-72BA-4BBB-B04E-765749B8570C}" type="slidenum">
              <a:rPr lang="kk-KZ" smtClean="0"/>
              <a:pPr/>
              <a:t>‹#›</a:t>
            </a:fld>
            <a:endParaRPr lang="kk-KZ"/>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kk-KZ"/>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kk-KZ"/>
          </a:p>
        </p:txBody>
      </p:sp>
      <p:sp>
        <p:nvSpPr>
          <p:cNvPr id="4" name="Дата 3"/>
          <p:cNvSpPr>
            <a:spLocks noGrp="1"/>
          </p:cNvSpPr>
          <p:nvPr>
            <p:ph type="dt" sz="half" idx="10"/>
          </p:nvPr>
        </p:nvSpPr>
        <p:spPr/>
        <p:txBody>
          <a:bodyPr/>
          <a:lstStyle/>
          <a:p>
            <a:fld id="{CE4C4DBA-3372-4B63-996E-B8B20B415ECB}" type="datetimeFigureOut">
              <a:rPr lang="ru-RU" smtClean="0"/>
              <a:pPr/>
              <a:t>05.03.2022</a:t>
            </a:fld>
            <a:endParaRPr lang="kk-KZ"/>
          </a:p>
        </p:txBody>
      </p:sp>
      <p:sp>
        <p:nvSpPr>
          <p:cNvPr id="5" name="Нижний колонтитул 4"/>
          <p:cNvSpPr>
            <a:spLocks noGrp="1"/>
          </p:cNvSpPr>
          <p:nvPr>
            <p:ph type="ftr" sz="quarter" idx="11"/>
          </p:nvPr>
        </p:nvSpPr>
        <p:spPr/>
        <p:txBody>
          <a:bodyPr/>
          <a:lstStyle/>
          <a:p>
            <a:endParaRPr lang="kk-KZ"/>
          </a:p>
        </p:txBody>
      </p:sp>
      <p:sp>
        <p:nvSpPr>
          <p:cNvPr id="6" name="Номер слайда 5"/>
          <p:cNvSpPr>
            <a:spLocks noGrp="1"/>
          </p:cNvSpPr>
          <p:nvPr>
            <p:ph type="sldNum" sz="quarter" idx="12"/>
          </p:nvPr>
        </p:nvSpPr>
        <p:spPr/>
        <p:txBody>
          <a:bodyPr/>
          <a:lstStyle/>
          <a:p>
            <a:fld id="{5D312BE6-72BA-4BBB-B04E-765749B8570C}" type="slidenum">
              <a:rPr lang="kk-KZ" smtClean="0"/>
              <a:pPr/>
              <a:t>‹#›</a:t>
            </a:fld>
            <a:endParaRPr lang="kk-KZ"/>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kk-KZ"/>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kk-KZ"/>
          </a:p>
        </p:txBody>
      </p:sp>
      <p:sp>
        <p:nvSpPr>
          <p:cNvPr id="4" name="Дата 3"/>
          <p:cNvSpPr>
            <a:spLocks noGrp="1"/>
          </p:cNvSpPr>
          <p:nvPr>
            <p:ph type="dt" sz="half" idx="10"/>
          </p:nvPr>
        </p:nvSpPr>
        <p:spPr/>
        <p:txBody>
          <a:bodyPr/>
          <a:lstStyle/>
          <a:p>
            <a:fld id="{CE4C4DBA-3372-4B63-996E-B8B20B415ECB}" type="datetimeFigureOut">
              <a:rPr lang="ru-RU" smtClean="0"/>
              <a:pPr/>
              <a:t>05.03.2022</a:t>
            </a:fld>
            <a:endParaRPr lang="kk-KZ"/>
          </a:p>
        </p:txBody>
      </p:sp>
      <p:sp>
        <p:nvSpPr>
          <p:cNvPr id="5" name="Нижний колонтитул 4"/>
          <p:cNvSpPr>
            <a:spLocks noGrp="1"/>
          </p:cNvSpPr>
          <p:nvPr>
            <p:ph type="ftr" sz="quarter" idx="11"/>
          </p:nvPr>
        </p:nvSpPr>
        <p:spPr/>
        <p:txBody>
          <a:bodyPr/>
          <a:lstStyle/>
          <a:p>
            <a:endParaRPr lang="kk-KZ"/>
          </a:p>
        </p:txBody>
      </p:sp>
      <p:sp>
        <p:nvSpPr>
          <p:cNvPr id="6" name="Номер слайда 5"/>
          <p:cNvSpPr>
            <a:spLocks noGrp="1"/>
          </p:cNvSpPr>
          <p:nvPr>
            <p:ph type="sldNum" sz="quarter" idx="12"/>
          </p:nvPr>
        </p:nvSpPr>
        <p:spPr/>
        <p:txBody>
          <a:bodyPr/>
          <a:lstStyle/>
          <a:p>
            <a:fld id="{5D312BE6-72BA-4BBB-B04E-765749B8570C}" type="slidenum">
              <a:rPr lang="kk-KZ" smtClean="0"/>
              <a:pPr/>
              <a:t>‹#›</a:t>
            </a:fld>
            <a:endParaRPr lang="kk-KZ"/>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kk-KZ"/>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CE4C4DBA-3372-4B63-996E-B8B20B415ECB}" type="datetimeFigureOut">
              <a:rPr lang="ru-RU" smtClean="0"/>
              <a:pPr/>
              <a:t>05.03.2022</a:t>
            </a:fld>
            <a:endParaRPr lang="kk-KZ"/>
          </a:p>
        </p:txBody>
      </p:sp>
      <p:sp>
        <p:nvSpPr>
          <p:cNvPr id="5" name="Нижний колонтитул 4"/>
          <p:cNvSpPr>
            <a:spLocks noGrp="1"/>
          </p:cNvSpPr>
          <p:nvPr>
            <p:ph type="ftr" sz="quarter" idx="11"/>
          </p:nvPr>
        </p:nvSpPr>
        <p:spPr/>
        <p:txBody>
          <a:bodyPr/>
          <a:lstStyle/>
          <a:p>
            <a:endParaRPr lang="kk-KZ"/>
          </a:p>
        </p:txBody>
      </p:sp>
      <p:sp>
        <p:nvSpPr>
          <p:cNvPr id="6" name="Номер слайда 5"/>
          <p:cNvSpPr>
            <a:spLocks noGrp="1"/>
          </p:cNvSpPr>
          <p:nvPr>
            <p:ph type="sldNum" sz="quarter" idx="12"/>
          </p:nvPr>
        </p:nvSpPr>
        <p:spPr/>
        <p:txBody>
          <a:bodyPr/>
          <a:lstStyle/>
          <a:p>
            <a:fld id="{5D312BE6-72BA-4BBB-B04E-765749B8570C}" type="slidenum">
              <a:rPr lang="kk-KZ" smtClean="0"/>
              <a:pPr/>
              <a:t>‹#›</a:t>
            </a:fld>
            <a:endParaRPr lang="kk-KZ"/>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kk-KZ"/>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kk-KZ"/>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kk-KZ"/>
          </a:p>
        </p:txBody>
      </p:sp>
      <p:sp>
        <p:nvSpPr>
          <p:cNvPr id="5" name="Дата 4"/>
          <p:cNvSpPr>
            <a:spLocks noGrp="1"/>
          </p:cNvSpPr>
          <p:nvPr>
            <p:ph type="dt" sz="half" idx="10"/>
          </p:nvPr>
        </p:nvSpPr>
        <p:spPr/>
        <p:txBody>
          <a:bodyPr/>
          <a:lstStyle/>
          <a:p>
            <a:fld id="{CE4C4DBA-3372-4B63-996E-B8B20B415ECB}" type="datetimeFigureOut">
              <a:rPr lang="ru-RU" smtClean="0"/>
              <a:pPr/>
              <a:t>05.03.2022</a:t>
            </a:fld>
            <a:endParaRPr lang="kk-KZ"/>
          </a:p>
        </p:txBody>
      </p:sp>
      <p:sp>
        <p:nvSpPr>
          <p:cNvPr id="6" name="Нижний колонтитул 5"/>
          <p:cNvSpPr>
            <a:spLocks noGrp="1"/>
          </p:cNvSpPr>
          <p:nvPr>
            <p:ph type="ftr" sz="quarter" idx="11"/>
          </p:nvPr>
        </p:nvSpPr>
        <p:spPr/>
        <p:txBody>
          <a:bodyPr/>
          <a:lstStyle/>
          <a:p>
            <a:endParaRPr lang="kk-KZ"/>
          </a:p>
        </p:txBody>
      </p:sp>
      <p:sp>
        <p:nvSpPr>
          <p:cNvPr id="7" name="Номер слайда 6"/>
          <p:cNvSpPr>
            <a:spLocks noGrp="1"/>
          </p:cNvSpPr>
          <p:nvPr>
            <p:ph type="sldNum" sz="quarter" idx="12"/>
          </p:nvPr>
        </p:nvSpPr>
        <p:spPr/>
        <p:txBody>
          <a:bodyPr/>
          <a:lstStyle/>
          <a:p>
            <a:fld id="{5D312BE6-72BA-4BBB-B04E-765749B8570C}" type="slidenum">
              <a:rPr lang="kk-KZ" smtClean="0"/>
              <a:pPr/>
              <a:t>‹#›</a:t>
            </a:fld>
            <a:endParaRPr lang="kk-KZ"/>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kk-KZ"/>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kk-KZ"/>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kk-KZ"/>
          </a:p>
        </p:txBody>
      </p:sp>
      <p:sp>
        <p:nvSpPr>
          <p:cNvPr id="7" name="Дата 6"/>
          <p:cNvSpPr>
            <a:spLocks noGrp="1"/>
          </p:cNvSpPr>
          <p:nvPr>
            <p:ph type="dt" sz="half" idx="10"/>
          </p:nvPr>
        </p:nvSpPr>
        <p:spPr/>
        <p:txBody>
          <a:bodyPr/>
          <a:lstStyle/>
          <a:p>
            <a:fld id="{CE4C4DBA-3372-4B63-996E-B8B20B415ECB}" type="datetimeFigureOut">
              <a:rPr lang="ru-RU" smtClean="0"/>
              <a:pPr/>
              <a:t>05.03.2022</a:t>
            </a:fld>
            <a:endParaRPr lang="kk-KZ"/>
          </a:p>
        </p:txBody>
      </p:sp>
      <p:sp>
        <p:nvSpPr>
          <p:cNvPr id="8" name="Нижний колонтитул 7"/>
          <p:cNvSpPr>
            <a:spLocks noGrp="1"/>
          </p:cNvSpPr>
          <p:nvPr>
            <p:ph type="ftr" sz="quarter" idx="11"/>
          </p:nvPr>
        </p:nvSpPr>
        <p:spPr/>
        <p:txBody>
          <a:bodyPr/>
          <a:lstStyle/>
          <a:p>
            <a:endParaRPr lang="kk-KZ"/>
          </a:p>
        </p:txBody>
      </p:sp>
      <p:sp>
        <p:nvSpPr>
          <p:cNvPr id="9" name="Номер слайда 8"/>
          <p:cNvSpPr>
            <a:spLocks noGrp="1"/>
          </p:cNvSpPr>
          <p:nvPr>
            <p:ph type="sldNum" sz="quarter" idx="12"/>
          </p:nvPr>
        </p:nvSpPr>
        <p:spPr/>
        <p:txBody>
          <a:bodyPr/>
          <a:lstStyle/>
          <a:p>
            <a:fld id="{5D312BE6-72BA-4BBB-B04E-765749B8570C}" type="slidenum">
              <a:rPr lang="kk-KZ" smtClean="0"/>
              <a:pPr/>
              <a:t>‹#›</a:t>
            </a:fld>
            <a:endParaRPr lang="kk-KZ"/>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kk-KZ"/>
          </a:p>
        </p:txBody>
      </p:sp>
      <p:sp>
        <p:nvSpPr>
          <p:cNvPr id="3" name="Дата 2"/>
          <p:cNvSpPr>
            <a:spLocks noGrp="1"/>
          </p:cNvSpPr>
          <p:nvPr>
            <p:ph type="dt" sz="half" idx="10"/>
          </p:nvPr>
        </p:nvSpPr>
        <p:spPr/>
        <p:txBody>
          <a:bodyPr/>
          <a:lstStyle/>
          <a:p>
            <a:fld id="{CE4C4DBA-3372-4B63-996E-B8B20B415ECB}" type="datetimeFigureOut">
              <a:rPr lang="ru-RU" smtClean="0"/>
              <a:pPr/>
              <a:t>05.03.2022</a:t>
            </a:fld>
            <a:endParaRPr lang="kk-KZ"/>
          </a:p>
        </p:txBody>
      </p:sp>
      <p:sp>
        <p:nvSpPr>
          <p:cNvPr id="4" name="Нижний колонтитул 3"/>
          <p:cNvSpPr>
            <a:spLocks noGrp="1"/>
          </p:cNvSpPr>
          <p:nvPr>
            <p:ph type="ftr" sz="quarter" idx="11"/>
          </p:nvPr>
        </p:nvSpPr>
        <p:spPr/>
        <p:txBody>
          <a:bodyPr/>
          <a:lstStyle/>
          <a:p>
            <a:endParaRPr lang="kk-KZ"/>
          </a:p>
        </p:txBody>
      </p:sp>
      <p:sp>
        <p:nvSpPr>
          <p:cNvPr id="5" name="Номер слайда 4"/>
          <p:cNvSpPr>
            <a:spLocks noGrp="1"/>
          </p:cNvSpPr>
          <p:nvPr>
            <p:ph type="sldNum" sz="quarter" idx="12"/>
          </p:nvPr>
        </p:nvSpPr>
        <p:spPr/>
        <p:txBody>
          <a:bodyPr/>
          <a:lstStyle/>
          <a:p>
            <a:fld id="{5D312BE6-72BA-4BBB-B04E-765749B8570C}" type="slidenum">
              <a:rPr lang="kk-KZ" smtClean="0"/>
              <a:pPr/>
              <a:t>‹#›</a:t>
            </a:fld>
            <a:endParaRPr lang="kk-KZ"/>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CE4C4DBA-3372-4B63-996E-B8B20B415ECB}" type="datetimeFigureOut">
              <a:rPr lang="ru-RU" smtClean="0"/>
              <a:pPr/>
              <a:t>05.03.2022</a:t>
            </a:fld>
            <a:endParaRPr lang="kk-KZ"/>
          </a:p>
        </p:txBody>
      </p:sp>
      <p:sp>
        <p:nvSpPr>
          <p:cNvPr id="3" name="Нижний колонтитул 2"/>
          <p:cNvSpPr>
            <a:spLocks noGrp="1"/>
          </p:cNvSpPr>
          <p:nvPr>
            <p:ph type="ftr" sz="quarter" idx="11"/>
          </p:nvPr>
        </p:nvSpPr>
        <p:spPr/>
        <p:txBody>
          <a:bodyPr/>
          <a:lstStyle/>
          <a:p>
            <a:endParaRPr lang="kk-KZ"/>
          </a:p>
        </p:txBody>
      </p:sp>
      <p:sp>
        <p:nvSpPr>
          <p:cNvPr id="4" name="Номер слайда 3"/>
          <p:cNvSpPr>
            <a:spLocks noGrp="1"/>
          </p:cNvSpPr>
          <p:nvPr>
            <p:ph type="sldNum" sz="quarter" idx="12"/>
          </p:nvPr>
        </p:nvSpPr>
        <p:spPr/>
        <p:txBody>
          <a:bodyPr/>
          <a:lstStyle/>
          <a:p>
            <a:fld id="{5D312BE6-72BA-4BBB-B04E-765749B8570C}" type="slidenum">
              <a:rPr lang="kk-KZ" smtClean="0"/>
              <a:pPr/>
              <a:t>‹#›</a:t>
            </a:fld>
            <a:endParaRPr lang="kk-KZ"/>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kk-KZ"/>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kk-KZ"/>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CE4C4DBA-3372-4B63-996E-B8B20B415ECB}" type="datetimeFigureOut">
              <a:rPr lang="ru-RU" smtClean="0"/>
              <a:pPr/>
              <a:t>05.03.2022</a:t>
            </a:fld>
            <a:endParaRPr lang="kk-KZ"/>
          </a:p>
        </p:txBody>
      </p:sp>
      <p:sp>
        <p:nvSpPr>
          <p:cNvPr id="6" name="Нижний колонтитул 5"/>
          <p:cNvSpPr>
            <a:spLocks noGrp="1"/>
          </p:cNvSpPr>
          <p:nvPr>
            <p:ph type="ftr" sz="quarter" idx="11"/>
          </p:nvPr>
        </p:nvSpPr>
        <p:spPr/>
        <p:txBody>
          <a:bodyPr/>
          <a:lstStyle/>
          <a:p>
            <a:endParaRPr lang="kk-KZ"/>
          </a:p>
        </p:txBody>
      </p:sp>
      <p:sp>
        <p:nvSpPr>
          <p:cNvPr id="7" name="Номер слайда 6"/>
          <p:cNvSpPr>
            <a:spLocks noGrp="1"/>
          </p:cNvSpPr>
          <p:nvPr>
            <p:ph type="sldNum" sz="quarter" idx="12"/>
          </p:nvPr>
        </p:nvSpPr>
        <p:spPr/>
        <p:txBody>
          <a:bodyPr/>
          <a:lstStyle/>
          <a:p>
            <a:fld id="{5D312BE6-72BA-4BBB-B04E-765749B8570C}" type="slidenum">
              <a:rPr lang="kk-KZ" smtClean="0"/>
              <a:pPr/>
              <a:t>‹#›</a:t>
            </a:fld>
            <a:endParaRPr lang="kk-KZ"/>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kk-KZ"/>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k-KZ"/>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CE4C4DBA-3372-4B63-996E-B8B20B415ECB}" type="datetimeFigureOut">
              <a:rPr lang="ru-RU" smtClean="0"/>
              <a:pPr/>
              <a:t>05.03.2022</a:t>
            </a:fld>
            <a:endParaRPr lang="kk-KZ"/>
          </a:p>
        </p:txBody>
      </p:sp>
      <p:sp>
        <p:nvSpPr>
          <p:cNvPr id="6" name="Нижний колонтитул 5"/>
          <p:cNvSpPr>
            <a:spLocks noGrp="1"/>
          </p:cNvSpPr>
          <p:nvPr>
            <p:ph type="ftr" sz="quarter" idx="11"/>
          </p:nvPr>
        </p:nvSpPr>
        <p:spPr/>
        <p:txBody>
          <a:bodyPr/>
          <a:lstStyle/>
          <a:p>
            <a:endParaRPr lang="kk-KZ"/>
          </a:p>
        </p:txBody>
      </p:sp>
      <p:sp>
        <p:nvSpPr>
          <p:cNvPr id="7" name="Номер слайда 6"/>
          <p:cNvSpPr>
            <a:spLocks noGrp="1"/>
          </p:cNvSpPr>
          <p:nvPr>
            <p:ph type="sldNum" sz="quarter" idx="12"/>
          </p:nvPr>
        </p:nvSpPr>
        <p:spPr/>
        <p:txBody>
          <a:bodyPr/>
          <a:lstStyle/>
          <a:p>
            <a:fld id="{5D312BE6-72BA-4BBB-B04E-765749B8570C}" type="slidenum">
              <a:rPr lang="kk-KZ" smtClean="0"/>
              <a:pPr/>
              <a:t>‹#›</a:t>
            </a:fld>
            <a:endParaRPr lang="kk-KZ"/>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kk-KZ"/>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kk-KZ"/>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4C4DBA-3372-4B63-996E-B8B20B415ECB}" type="datetimeFigureOut">
              <a:rPr lang="ru-RU" smtClean="0"/>
              <a:pPr/>
              <a:t>05.03.2022</a:t>
            </a:fld>
            <a:endParaRPr lang="kk-KZ"/>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k-KZ"/>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312BE6-72BA-4BBB-B04E-765749B8570C}" type="slidenum">
              <a:rPr lang="kk-KZ" smtClean="0"/>
              <a:pPr/>
              <a:t>‹#›</a:t>
            </a:fld>
            <a:endParaRPr lang="kk-KZ"/>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370703" y="260648"/>
            <a:ext cx="8562953" cy="5904656"/>
          </a:xfrm>
        </p:spPr>
        <p:txBody>
          <a:bodyPr>
            <a:normAutofit fontScale="90000"/>
          </a:bodyPr>
          <a:lstStyle/>
          <a:p>
            <a:r>
              <a:rPr lang="kk-KZ" sz="3200" b="1" dirty="0" smtClean="0">
                <a:solidFill>
                  <a:schemeClr val="tx2">
                    <a:lumMod val="60000"/>
                    <a:lumOff val="40000"/>
                  </a:schemeClr>
                </a:solidFill>
                <a:latin typeface="Arial" pitchFamily="34" charset="0"/>
                <a:cs typeface="Arial" pitchFamily="34" charset="0"/>
              </a:rPr>
              <a:t/>
            </a:r>
            <a:br>
              <a:rPr lang="kk-KZ" sz="3200" b="1" dirty="0" smtClean="0">
                <a:solidFill>
                  <a:schemeClr val="tx2">
                    <a:lumMod val="60000"/>
                    <a:lumOff val="40000"/>
                  </a:schemeClr>
                </a:solidFill>
                <a:latin typeface="Arial" pitchFamily="34" charset="0"/>
                <a:cs typeface="Arial" pitchFamily="34" charset="0"/>
              </a:rPr>
            </a:br>
            <a:r>
              <a:rPr lang="kk-KZ" sz="3200" b="1" dirty="0" smtClean="0">
                <a:solidFill>
                  <a:schemeClr val="tx2">
                    <a:lumMod val="60000"/>
                    <a:lumOff val="40000"/>
                  </a:schemeClr>
                </a:solidFill>
                <a:latin typeface="Arial" pitchFamily="34" charset="0"/>
                <a:cs typeface="Arial" pitchFamily="34" charset="0"/>
              </a:rPr>
              <a:t>	</a:t>
            </a:r>
            <a:r>
              <a:rPr lang="kk-KZ" sz="3200" b="1" dirty="0" smtClean="0">
                <a:solidFill>
                  <a:schemeClr val="tx2">
                    <a:lumMod val="60000"/>
                    <a:lumOff val="40000"/>
                  </a:schemeClr>
                </a:solidFill>
                <a:latin typeface="Arial" pitchFamily="34" charset="0"/>
                <a:cs typeface="Arial" pitchFamily="34" charset="0"/>
              </a:rPr>
              <a:t/>
            </a:r>
            <a:br>
              <a:rPr lang="kk-KZ" sz="3200" b="1" dirty="0" smtClean="0">
                <a:solidFill>
                  <a:schemeClr val="tx2">
                    <a:lumMod val="60000"/>
                    <a:lumOff val="40000"/>
                  </a:schemeClr>
                </a:solidFill>
                <a:latin typeface="Arial" pitchFamily="34" charset="0"/>
                <a:cs typeface="Arial" pitchFamily="34" charset="0"/>
              </a:rPr>
            </a:br>
            <a:r>
              <a:rPr lang="kk-KZ" sz="3200" b="1">
                <a:solidFill>
                  <a:schemeClr val="tx2">
                    <a:lumMod val="60000"/>
                    <a:lumOff val="40000"/>
                  </a:schemeClr>
                </a:solidFill>
                <a:latin typeface="Arial" pitchFamily="34" charset="0"/>
                <a:cs typeface="Arial" pitchFamily="34" charset="0"/>
              </a:rPr>
              <a:t/>
            </a:r>
            <a:br>
              <a:rPr lang="kk-KZ" sz="3200" b="1">
                <a:solidFill>
                  <a:schemeClr val="tx2">
                    <a:lumMod val="60000"/>
                    <a:lumOff val="40000"/>
                  </a:schemeClr>
                </a:solidFill>
                <a:latin typeface="Arial" pitchFamily="34" charset="0"/>
                <a:cs typeface="Arial" pitchFamily="34" charset="0"/>
              </a:rPr>
            </a:br>
            <a:r>
              <a:rPr lang="kk-KZ" sz="3200" b="1" smtClean="0">
                <a:solidFill>
                  <a:schemeClr val="tx2">
                    <a:lumMod val="60000"/>
                    <a:lumOff val="40000"/>
                  </a:schemeClr>
                </a:solidFill>
                <a:latin typeface="Arial" pitchFamily="34" charset="0"/>
                <a:cs typeface="Arial" pitchFamily="34" charset="0"/>
              </a:rPr>
              <a:t/>
            </a:r>
            <a:br>
              <a:rPr lang="kk-KZ" sz="3200" b="1" smtClean="0">
                <a:solidFill>
                  <a:schemeClr val="tx2">
                    <a:lumMod val="60000"/>
                    <a:lumOff val="40000"/>
                  </a:schemeClr>
                </a:solidFill>
                <a:latin typeface="Arial" pitchFamily="34" charset="0"/>
                <a:cs typeface="Arial" pitchFamily="34" charset="0"/>
              </a:rPr>
            </a:br>
            <a:r>
              <a:rPr lang="kk-KZ" sz="3200" b="1" smtClean="0">
                <a:latin typeface="Arial" panose="020B0604020202020204" pitchFamily="34" charset="0"/>
                <a:cs typeface="Arial" panose="020B0604020202020204" pitchFamily="34" charset="0"/>
              </a:rPr>
              <a:t>ҰЛЫ </a:t>
            </a:r>
            <a:r>
              <a:rPr lang="kk-KZ" sz="3200" b="1" dirty="0">
                <a:latin typeface="Arial" panose="020B0604020202020204" pitchFamily="34" charset="0"/>
                <a:cs typeface="Arial" panose="020B0604020202020204" pitchFamily="34" charset="0"/>
              </a:rPr>
              <a:t>ДАЛА ЕЛІНДЕГІ ТАРИХИ САНАНЫ ЖӘНЕ ДҮНИЕТАНЫМДЫ ҚАЛЫПТАСТЫРУ САЯСАТЫ. «ҰЛЫ ДАЛАНЫҢ ЖЕТІ ҚЫРЫ</a:t>
            </a:r>
            <a:r>
              <a:rPr lang="kk-KZ" sz="3200" b="1" dirty="0" smtClean="0">
                <a:latin typeface="Arial" panose="020B0604020202020204" pitchFamily="34" charset="0"/>
                <a:cs typeface="Arial" panose="020B0604020202020204" pitchFamily="34" charset="0"/>
              </a:rPr>
              <a:t>».</a:t>
            </a:r>
            <a:br>
              <a:rPr lang="kk-KZ" sz="3200" b="1" dirty="0" smtClean="0">
                <a:latin typeface="Arial" panose="020B0604020202020204" pitchFamily="34" charset="0"/>
                <a:cs typeface="Arial" panose="020B0604020202020204" pitchFamily="34" charset="0"/>
              </a:rPr>
            </a:br>
            <a:r>
              <a:rPr lang="kk-KZ" sz="3200" b="1" dirty="0">
                <a:latin typeface="Arial" panose="020B0604020202020204" pitchFamily="34" charset="0"/>
                <a:cs typeface="Arial" panose="020B0604020202020204" pitchFamily="34" charset="0"/>
              </a:rPr>
              <a:t/>
            </a:r>
            <a:br>
              <a:rPr lang="kk-KZ" sz="3200" b="1" dirty="0">
                <a:latin typeface="Arial" panose="020B0604020202020204" pitchFamily="34" charset="0"/>
                <a:cs typeface="Arial" panose="020B0604020202020204" pitchFamily="34" charset="0"/>
              </a:rPr>
            </a:br>
            <a:r>
              <a:rPr lang="kk-KZ" sz="3200" b="1" dirty="0" smtClean="0">
                <a:latin typeface="Arial" panose="020B0604020202020204" pitchFamily="34" charset="0"/>
                <a:cs typeface="Arial" panose="020B0604020202020204" pitchFamily="34" charset="0"/>
              </a:rPr>
              <a:t/>
            </a:r>
            <a:br>
              <a:rPr lang="kk-KZ" sz="3200" b="1" dirty="0" smtClean="0">
                <a:latin typeface="Arial" panose="020B0604020202020204" pitchFamily="34" charset="0"/>
                <a:cs typeface="Arial" panose="020B0604020202020204" pitchFamily="34" charset="0"/>
              </a:rPr>
            </a:br>
            <a:r>
              <a:rPr lang="kk-KZ" sz="3200" b="1" dirty="0">
                <a:latin typeface="Arial" panose="020B0604020202020204" pitchFamily="34" charset="0"/>
                <a:cs typeface="Arial" panose="020B0604020202020204" pitchFamily="34" charset="0"/>
              </a:rPr>
              <a:t/>
            </a:r>
            <a:br>
              <a:rPr lang="kk-KZ" sz="3200" b="1" dirty="0">
                <a:latin typeface="Arial" panose="020B0604020202020204" pitchFamily="34" charset="0"/>
                <a:cs typeface="Arial" panose="020B0604020202020204" pitchFamily="34" charset="0"/>
              </a:rPr>
            </a:br>
            <a:r>
              <a:rPr lang="kk-KZ" sz="2800" dirty="0" smtClean="0">
                <a:latin typeface="Arial" panose="020B0604020202020204" pitchFamily="34" charset="0"/>
                <a:cs typeface="Arial" panose="020B0604020202020204" pitchFamily="34" charset="0"/>
              </a:rPr>
              <a:t>Оқытушы</a:t>
            </a:r>
            <a:r>
              <a:rPr lang="kk-KZ" sz="2800" dirty="0">
                <a:latin typeface="Arial" panose="020B0604020202020204" pitchFamily="34" charset="0"/>
                <a:cs typeface="Arial" panose="020B0604020202020204" pitchFamily="34" charset="0"/>
              </a:rPr>
              <a:t>: Телеуова Эльмира Десебайқызы,</a:t>
            </a:r>
            <a:br>
              <a:rPr lang="kk-KZ" sz="2800" dirty="0">
                <a:latin typeface="Arial" panose="020B0604020202020204" pitchFamily="34" charset="0"/>
                <a:cs typeface="Arial" panose="020B0604020202020204" pitchFamily="34" charset="0"/>
              </a:rPr>
            </a:br>
            <a:r>
              <a:rPr lang="kk-KZ" sz="2800" dirty="0">
                <a:latin typeface="Arial" panose="020B0604020202020204" pitchFamily="34" charset="0"/>
                <a:cs typeface="Arial" panose="020B0604020202020204" pitchFamily="34" charset="0"/>
              </a:rPr>
              <a:t>т.ғ.к.,</a:t>
            </a:r>
            <a:r>
              <a:rPr lang="kk-KZ" sz="2800" dirty="0"/>
              <a:t>ассистент- профессор</a:t>
            </a:r>
            <a:endParaRPr lang="ru-RU" sz="3200" b="1" dirty="0">
              <a:latin typeface="Arial" pitchFamily="34" charset="0"/>
              <a:cs typeface="Arial" pitchFamily="34" charset="0"/>
            </a:endParaRPr>
          </a:p>
        </p:txBody>
      </p:sp>
      <p:pic>
        <p:nvPicPr>
          <p:cNvPr id="6" name="Picture 5" descr="D:\KBTU\Head of sector\logos\assets\faculty\3x\Asset 82@3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529" y="548680"/>
            <a:ext cx="7754911" cy="12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97909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285720" y="714356"/>
            <a:ext cx="8858280" cy="1571636"/>
          </a:xfrm>
        </p:spPr>
        <p:txBody>
          <a:bodyPr>
            <a:normAutofit fontScale="92500"/>
          </a:bodyPr>
          <a:lstStyle/>
          <a:p>
            <a:pPr marL="0" indent="22225">
              <a:buNone/>
            </a:pPr>
            <a:r>
              <a:rPr lang="kk-KZ" sz="2400" smtClean="0">
                <a:latin typeface="Arial" pitchFamily="34" charset="0"/>
                <a:cs typeface="Arial" pitchFamily="34" charset="0"/>
              </a:rPr>
              <a:t>    </a:t>
            </a:r>
            <a:r>
              <a:rPr lang="kk-KZ" sz="2400" dirty="0">
                <a:latin typeface="Arial" panose="020B0604020202020204" pitchFamily="34" charset="0"/>
                <a:cs typeface="Arial" panose="020B0604020202020204" pitchFamily="34" charset="0"/>
              </a:rPr>
              <a:t>Б</a:t>
            </a:r>
            <a:r>
              <a:rPr lang="kk-KZ" sz="2400" smtClean="0">
                <a:latin typeface="Arial" panose="020B0604020202020204" pitchFamily="34" charset="0"/>
                <a:cs typeface="Arial" panose="020B0604020202020204" pitchFamily="34" charset="0"/>
              </a:rPr>
              <a:t>ольшевиктер </a:t>
            </a:r>
            <a:r>
              <a:rPr lang="kk-KZ" sz="2400" dirty="0">
                <a:latin typeface="Arial" panose="020B0604020202020204" pitchFamily="34" charset="0"/>
                <a:cs typeface="Arial" panose="020B0604020202020204" pitchFamily="34" charset="0"/>
              </a:rPr>
              <a:t>өздерінің жаңа идеясын қабылдату үшін КСРО-да «сауатсыздықты жою» деген атпен 5 жастан 56 жасқа дейінгі адамдарға </a:t>
            </a:r>
            <a:r>
              <a:rPr lang="kk-KZ" sz="2400">
                <a:latin typeface="Arial" panose="020B0604020202020204" pitchFamily="34" charset="0"/>
                <a:cs typeface="Arial" panose="020B0604020202020204" pitchFamily="34" charset="0"/>
              </a:rPr>
              <a:t>жазу-сызуды </a:t>
            </a:r>
            <a:r>
              <a:rPr lang="kk-KZ" sz="2400" smtClean="0">
                <a:latin typeface="Arial" panose="020B0604020202020204" pitchFamily="34" charset="0"/>
                <a:cs typeface="Arial" panose="020B0604020202020204" pitchFamily="34" charset="0"/>
              </a:rPr>
              <a:t>оқытатын науқан жүргізіп, </a:t>
            </a:r>
            <a:r>
              <a:rPr lang="kk-KZ" sz="2400" dirty="0">
                <a:latin typeface="Arial" panose="020B0604020202020204" pitchFamily="34" charset="0"/>
                <a:cs typeface="Arial" panose="020B0604020202020204" pitchFamily="34" charset="0"/>
              </a:rPr>
              <a:t>сол </a:t>
            </a:r>
            <a:r>
              <a:rPr lang="kk-KZ" sz="2400">
                <a:latin typeface="Arial" panose="020B0604020202020204" pitchFamily="34" charset="0"/>
                <a:cs typeface="Arial" panose="020B0604020202020204" pitchFamily="34" charset="0"/>
              </a:rPr>
              <a:t>арқылы </a:t>
            </a:r>
            <a:r>
              <a:rPr lang="kk-KZ" sz="2400" smtClean="0">
                <a:latin typeface="Arial" panose="020B0604020202020204" pitchFamily="34" charset="0"/>
                <a:cs typeface="Arial" panose="020B0604020202020204" pitchFamily="34" charset="0"/>
              </a:rPr>
              <a:t>қазақтардың </a:t>
            </a:r>
            <a:r>
              <a:rPr lang="kk-KZ" sz="2400" dirty="0">
                <a:latin typeface="Arial" panose="020B0604020202020204" pitchFamily="34" charset="0"/>
                <a:cs typeface="Arial" panose="020B0604020202020204" pitchFamily="34" charset="0"/>
              </a:rPr>
              <a:t>санасына социализм идеологиясын </a:t>
            </a:r>
            <a:r>
              <a:rPr lang="kk-KZ" sz="2400" dirty="0" smtClean="0">
                <a:latin typeface="Arial" panose="020B0604020202020204" pitchFamily="34" charset="0"/>
                <a:cs typeface="Arial" panose="020B0604020202020204" pitchFamily="34" charset="0"/>
              </a:rPr>
              <a:t>қабылдатқан еді</a:t>
            </a:r>
            <a:endParaRPr lang="kk-KZ" sz="2400" dirty="0">
              <a:latin typeface="Arial" pitchFamily="34" charset="0"/>
              <a:cs typeface="Arial" pitchFamily="34" charset="0"/>
            </a:endParaRPr>
          </a:p>
        </p:txBody>
      </p:sp>
      <p:sp>
        <p:nvSpPr>
          <p:cNvPr id="5" name="Прямоугольник 4"/>
          <p:cNvSpPr/>
          <p:nvPr/>
        </p:nvSpPr>
        <p:spPr>
          <a:xfrm>
            <a:off x="3786182" y="6627168"/>
            <a:ext cx="1018227" cy="230832"/>
          </a:xfrm>
          <a:prstGeom prst="rect">
            <a:avLst/>
          </a:prstGeom>
        </p:spPr>
        <p:txBody>
          <a:bodyPr wrap="none">
            <a:spAutoFit/>
          </a:bodyPr>
          <a:lstStyle/>
          <a:p>
            <a:r>
              <a:rPr lang="en-US" sz="900" dirty="0" err="1" smtClean="0">
                <a:solidFill>
                  <a:schemeClr val="bg1">
                    <a:lumMod val="50000"/>
                  </a:schemeClr>
                </a:solidFill>
                <a:latin typeface="Arial" pitchFamily="34" charset="0"/>
                <a:cs typeface="Arial" pitchFamily="34" charset="0"/>
              </a:rPr>
              <a:t>Mypolytech</a:t>
            </a:r>
            <a:r>
              <a:rPr lang="kk-KZ" sz="900" dirty="0" smtClean="0">
                <a:solidFill>
                  <a:schemeClr val="bg1">
                    <a:lumMod val="50000"/>
                  </a:schemeClr>
                </a:solidFill>
                <a:latin typeface="Arial" pitchFamily="34" charset="0"/>
                <a:cs typeface="Arial" pitchFamily="34" charset="0"/>
              </a:rPr>
              <a:t>.</a:t>
            </a:r>
            <a:r>
              <a:rPr lang="en-US" sz="900" dirty="0" smtClean="0">
                <a:solidFill>
                  <a:schemeClr val="bg1">
                    <a:lumMod val="50000"/>
                  </a:schemeClr>
                </a:solidFill>
                <a:latin typeface="Arial" pitchFamily="34" charset="0"/>
                <a:cs typeface="Arial" pitchFamily="34" charset="0"/>
              </a:rPr>
              <a:t>com</a:t>
            </a:r>
            <a:endParaRPr lang="kk-KZ" sz="900" dirty="0">
              <a:solidFill>
                <a:schemeClr val="bg1">
                  <a:lumMod val="50000"/>
                </a:schemeClr>
              </a:solidFill>
              <a:latin typeface="Arial" pitchFamily="34" charset="0"/>
              <a:cs typeface="Arial" pitchFamily="34" charset="0"/>
            </a:endParaRPr>
          </a:p>
        </p:txBody>
      </p:sp>
      <p:sp>
        <p:nvSpPr>
          <p:cNvPr id="6" name="Прямоугольник 5"/>
          <p:cNvSpPr/>
          <p:nvPr/>
        </p:nvSpPr>
        <p:spPr>
          <a:xfrm>
            <a:off x="1774035" y="0"/>
            <a:ext cx="6313396" cy="584775"/>
          </a:xfrm>
          <a:prstGeom prst="rect">
            <a:avLst/>
          </a:prstGeom>
        </p:spPr>
        <p:txBody>
          <a:bodyPr wrap="none">
            <a:spAutoFit/>
          </a:bodyPr>
          <a:lstStyle/>
          <a:p>
            <a:pPr algn="ctr"/>
            <a:r>
              <a:rPr lang="kk-KZ" sz="3200" b="1" dirty="0" smtClean="0">
                <a:solidFill>
                  <a:schemeClr val="tx2">
                    <a:lumMod val="60000"/>
                    <a:lumOff val="40000"/>
                  </a:schemeClr>
                </a:solidFill>
                <a:latin typeface="Arial" pitchFamily="34" charset="0"/>
                <a:cs typeface="Arial" pitchFamily="34" charset="0"/>
              </a:rPr>
              <a:t>Кеңестік идеологияны тарату </a:t>
            </a:r>
            <a:endParaRPr lang="kk-KZ" sz="3200" b="1" dirty="0">
              <a:solidFill>
                <a:schemeClr val="tx2">
                  <a:lumMod val="60000"/>
                  <a:lumOff val="40000"/>
                </a:schemeClr>
              </a:solidFill>
            </a:endParaRPr>
          </a:p>
        </p:txBody>
      </p:sp>
      <p:pic>
        <p:nvPicPr>
          <p:cNvPr id="45058" name="Picture 2" descr="https://fs00.infourok.ru/images/doc/27/35586/hello_html_m3b073417.jpg"/>
          <p:cNvPicPr>
            <a:picLocks noChangeAspect="1" noChangeArrowheads="1"/>
          </p:cNvPicPr>
          <p:nvPr/>
        </p:nvPicPr>
        <p:blipFill>
          <a:blip r:embed="rId2" cstate="print"/>
          <a:srcRect/>
          <a:stretch>
            <a:fillRect/>
          </a:stretch>
        </p:blipFill>
        <p:spPr bwMode="auto">
          <a:xfrm>
            <a:off x="971600" y="2204864"/>
            <a:ext cx="6655492" cy="442200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316980.jpg"/>
          <p:cNvPicPr>
            <a:picLocks noGrp="1" noChangeAspect="1"/>
          </p:cNvPicPr>
          <p:nvPr>
            <p:ph idx="1"/>
          </p:nvPr>
        </p:nvPicPr>
        <p:blipFill>
          <a:blip r:embed="rId2" cstate="print"/>
          <a:stretch>
            <a:fillRect/>
          </a:stretch>
        </p:blipFill>
        <p:spPr>
          <a:xfrm>
            <a:off x="500034" y="214290"/>
            <a:ext cx="3714776" cy="2710562"/>
          </a:xfrm>
        </p:spPr>
      </p:pic>
      <p:pic>
        <p:nvPicPr>
          <p:cNvPr id="5" name="Рисунок 4" descr="e8334bafcfca7cd70e31fdfa0c00fe31.jpg"/>
          <p:cNvPicPr>
            <a:picLocks noChangeAspect="1"/>
          </p:cNvPicPr>
          <p:nvPr/>
        </p:nvPicPr>
        <p:blipFill>
          <a:blip r:embed="rId3" cstate="print"/>
          <a:stretch>
            <a:fillRect/>
          </a:stretch>
        </p:blipFill>
        <p:spPr>
          <a:xfrm>
            <a:off x="4643438" y="214290"/>
            <a:ext cx="4063322" cy="2714644"/>
          </a:xfrm>
          <a:prstGeom prst="rect">
            <a:avLst/>
          </a:prstGeom>
        </p:spPr>
      </p:pic>
      <p:pic>
        <p:nvPicPr>
          <p:cNvPr id="6" name="Рисунок 5" descr="Semey-.jpg"/>
          <p:cNvPicPr>
            <a:picLocks noChangeAspect="1"/>
          </p:cNvPicPr>
          <p:nvPr/>
        </p:nvPicPr>
        <p:blipFill>
          <a:blip r:embed="rId4" cstate="print"/>
          <a:stretch>
            <a:fillRect/>
          </a:stretch>
        </p:blipFill>
        <p:spPr>
          <a:xfrm>
            <a:off x="428596" y="3357562"/>
            <a:ext cx="3863171" cy="2571768"/>
          </a:xfrm>
          <a:prstGeom prst="rect">
            <a:avLst/>
          </a:prstGeom>
        </p:spPr>
      </p:pic>
      <p:pic>
        <p:nvPicPr>
          <p:cNvPr id="7" name="Рисунок 6" descr="Без названия (2).jpg"/>
          <p:cNvPicPr>
            <a:picLocks noChangeAspect="1"/>
          </p:cNvPicPr>
          <p:nvPr/>
        </p:nvPicPr>
        <p:blipFill>
          <a:blip r:embed="rId5" cstate="print"/>
          <a:srcRect t="12595" b="4279"/>
          <a:stretch>
            <a:fillRect/>
          </a:stretch>
        </p:blipFill>
        <p:spPr>
          <a:xfrm>
            <a:off x="4572000" y="3357562"/>
            <a:ext cx="4130416" cy="2571768"/>
          </a:xfrm>
          <a:prstGeom prst="rect">
            <a:avLst/>
          </a:prstGeom>
        </p:spPr>
      </p:pic>
      <p:sp>
        <p:nvSpPr>
          <p:cNvPr id="8" name="TextBox 7"/>
          <p:cNvSpPr txBox="1"/>
          <p:nvPr/>
        </p:nvSpPr>
        <p:spPr>
          <a:xfrm>
            <a:off x="1285852" y="2928934"/>
            <a:ext cx="1598515" cy="461665"/>
          </a:xfrm>
          <a:prstGeom prst="rect">
            <a:avLst/>
          </a:prstGeom>
          <a:noFill/>
        </p:spPr>
        <p:txBody>
          <a:bodyPr wrap="none" rtlCol="0">
            <a:spAutoFit/>
          </a:bodyPr>
          <a:lstStyle/>
          <a:p>
            <a:r>
              <a:rPr lang="kk-KZ" sz="2400" dirty="0" smtClean="0">
                <a:latin typeface="Arial" pitchFamily="34" charset="0"/>
                <a:cs typeface="Arial" pitchFamily="34" charset="0"/>
              </a:rPr>
              <a:t>Байқоңыр</a:t>
            </a:r>
            <a:endParaRPr lang="kk-KZ" sz="2400" dirty="0">
              <a:latin typeface="Arial" pitchFamily="34" charset="0"/>
              <a:cs typeface="Arial" pitchFamily="34" charset="0"/>
            </a:endParaRPr>
          </a:p>
        </p:txBody>
      </p:sp>
      <p:sp>
        <p:nvSpPr>
          <p:cNvPr id="9" name="TextBox 8"/>
          <p:cNvSpPr txBox="1"/>
          <p:nvPr/>
        </p:nvSpPr>
        <p:spPr>
          <a:xfrm>
            <a:off x="5643570" y="2928934"/>
            <a:ext cx="1755352" cy="461665"/>
          </a:xfrm>
          <a:prstGeom prst="rect">
            <a:avLst/>
          </a:prstGeom>
          <a:noFill/>
        </p:spPr>
        <p:txBody>
          <a:bodyPr wrap="none" rtlCol="0">
            <a:spAutoFit/>
          </a:bodyPr>
          <a:lstStyle/>
          <a:p>
            <a:r>
              <a:rPr lang="kk-KZ" sz="2400" dirty="0" smtClean="0">
                <a:latin typeface="Arial" pitchFamily="34" charset="0"/>
                <a:cs typeface="Arial" pitchFamily="34" charset="0"/>
              </a:rPr>
              <a:t>Арал теңізі</a:t>
            </a:r>
            <a:endParaRPr lang="kk-KZ" sz="2400" dirty="0">
              <a:latin typeface="Arial" pitchFamily="34" charset="0"/>
              <a:cs typeface="Arial" pitchFamily="34" charset="0"/>
            </a:endParaRPr>
          </a:p>
        </p:txBody>
      </p:sp>
      <p:sp>
        <p:nvSpPr>
          <p:cNvPr id="10" name="TextBox 9"/>
          <p:cNvSpPr txBox="1"/>
          <p:nvPr/>
        </p:nvSpPr>
        <p:spPr>
          <a:xfrm>
            <a:off x="1071538" y="5857892"/>
            <a:ext cx="2569293" cy="461665"/>
          </a:xfrm>
          <a:prstGeom prst="rect">
            <a:avLst/>
          </a:prstGeom>
          <a:noFill/>
        </p:spPr>
        <p:txBody>
          <a:bodyPr wrap="none" rtlCol="0">
            <a:spAutoFit/>
          </a:bodyPr>
          <a:lstStyle/>
          <a:p>
            <a:r>
              <a:rPr lang="kk-KZ" sz="2400" dirty="0" smtClean="0">
                <a:latin typeface="Arial" pitchFamily="34" charset="0"/>
                <a:cs typeface="Arial" pitchFamily="34" charset="0"/>
              </a:rPr>
              <a:t>Семей полигоны</a:t>
            </a:r>
            <a:endParaRPr lang="kk-KZ" sz="2400" dirty="0">
              <a:latin typeface="Arial" pitchFamily="34" charset="0"/>
              <a:cs typeface="Arial" pitchFamily="34" charset="0"/>
            </a:endParaRPr>
          </a:p>
        </p:txBody>
      </p:sp>
      <p:sp>
        <p:nvSpPr>
          <p:cNvPr id="11" name="TextBox 10"/>
          <p:cNvSpPr txBox="1"/>
          <p:nvPr/>
        </p:nvSpPr>
        <p:spPr>
          <a:xfrm>
            <a:off x="5643570" y="5857892"/>
            <a:ext cx="1930337" cy="461665"/>
          </a:xfrm>
          <a:prstGeom prst="rect">
            <a:avLst/>
          </a:prstGeom>
          <a:noFill/>
        </p:spPr>
        <p:txBody>
          <a:bodyPr wrap="none" rtlCol="0">
            <a:spAutoFit/>
          </a:bodyPr>
          <a:lstStyle/>
          <a:p>
            <a:r>
              <a:rPr lang="kk-KZ" sz="2400" dirty="0" smtClean="0">
                <a:latin typeface="Arial" pitchFamily="34" charset="0"/>
                <a:cs typeface="Arial" pitchFamily="34" charset="0"/>
              </a:rPr>
              <a:t>Балқаш көлі</a:t>
            </a:r>
            <a:endParaRPr lang="kk-KZ" sz="2400" dirty="0">
              <a:latin typeface="Arial" pitchFamily="34" charset="0"/>
              <a:cs typeface="Arial" pitchFamily="34" charset="0"/>
            </a:endParaRPr>
          </a:p>
        </p:txBody>
      </p:sp>
      <p:sp>
        <p:nvSpPr>
          <p:cNvPr id="13" name="Прямоугольник 12"/>
          <p:cNvSpPr/>
          <p:nvPr/>
        </p:nvSpPr>
        <p:spPr>
          <a:xfrm>
            <a:off x="4000496" y="6357958"/>
            <a:ext cx="889987" cy="230832"/>
          </a:xfrm>
          <a:prstGeom prst="rect">
            <a:avLst/>
          </a:prstGeom>
        </p:spPr>
        <p:txBody>
          <a:bodyPr wrap="none">
            <a:spAutoFit/>
          </a:bodyPr>
          <a:lstStyle/>
          <a:p>
            <a:r>
              <a:rPr lang="en-US" sz="900" dirty="0" smtClean="0">
                <a:solidFill>
                  <a:schemeClr val="bg1">
                    <a:lumMod val="65000"/>
                  </a:schemeClr>
                </a:solidFill>
                <a:latin typeface="Arial" pitchFamily="34" charset="0"/>
                <a:cs typeface="Arial" pitchFamily="34" charset="0"/>
              </a:rPr>
              <a:t>Informburo.kz</a:t>
            </a:r>
            <a:endParaRPr lang="kk-KZ" sz="900" dirty="0">
              <a:solidFill>
                <a:schemeClr val="bg1">
                  <a:lumMod val="65000"/>
                </a:schemeClr>
              </a:solidFill>
              <a:latin typeface="Arial" pitchFamily="34" charset="0"/>
              <a:cs typeface="Arial"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323528" y="285728"/>
            <a:ext cx="8391876" cy="4525963"/>
          </a:xfrm>
        </p:spPr>
        <p:txBody>
          <a:bodyPr>
            <a:normAutofit/>
          </a:bodyPr>
          <a:lstStyle/>
          <a:p>
            <a:pPr marL="0" indent="22225" algn="ctr">
              <a:buNone/>
            </a:pPr>
            <a:r>
              <a:rPr lang="kk-KZ" sz="2400" dirty="0" smtClean="0">
                <a:latin typeface="Arial" pitchFamily="34" charset="0"/>
                <a:cs typeface="Arial" pitchFamily="34" charset="0"/>
              </a:rPr>
              <a:t>    </a:t>
            </a:r>
          </a:p>
          <a:p>
            <a:pPr marL="0" indent="22225" algn="ctr">
              <a:buNone/>
            </a:pPr>
            <a:r>
              <a:rPr lang="kk-KZ" sz="2400" dirty="0">
                <a:latin typeface="Arial" pitchFamily="34" charset="0"/>
                <a:cs typeface="Arial" pitchFamily="34" charset="0"/>
              </a:rPr>
              <a:t> </a:t>
            </a:r>
            <a:r>
              <a:rPr lang="kk-KZ" sz="2400" dirty="0" smtClean="0">
                <a:latin typeface="Arial" pitchFamily="34" charset="0"/>
                <a:cs typeface="Arial" pitchFamily="34" charset="0"/>
              </a:rPr>
              <a:t>     КСРО кезіндегі қуғын-сүргін мәселелері, Қазақстандағы 1921-1922 және 1931-1933 жылдардағы ашаршылық, қазақ халқының басты трагедиясына айналды. </a:t>
            </a:r>
            <a:endParaRPr lang="kk-KZ" sz="2400" dirty="0">
              <a:latin typeface="Arial" pitchFamily="34" charset="0"/>
              <a:cs typeface="Arial" pitchFamily="34" charset="0"/>
            </a:endParaRPr>
          </a:p>
        </p:txBody>
      </p:sp>
      <p:sp>
        <p:nvSpPr>
          <p:cNvPr id="5" name="Прямоугольник 4"/>
          <p:cNvSpPr/>
          <p:nvPr/>
        </p:nvSpPr>
        <p:spPr>
          <a:xfrm>
            <a:off x="4211960" y="6237312"/>
            <a:ext cx="787395" cy="230832"/>
          </a:xfrm>
          <a:prstGeom prst="rect">
            <a:avLst/>
          </a:prstGeom>
        </p:spPr>
        <p:txBody>
          <a:bodyPr wrap="none">
            <a:spAutoFit/>
          </a:bodyPr>
          <a:lstStyle/>
          <a:p>
            <a:r>
              <a:rPr lang="en-US" sz="900" dirty="0" smtClean="0">
                <a:solidFill>
                  <a:schemeClr val="bg1">
                    <a:lumMod val="65000"/>
                  </a:schemeClr>
                </a:solidFill>
                <a:latin typeface="Arial" pitchFamily="34" charset="0"/>
                <a:cs typeface="Arial" pitchFamily="34" charset="0"/>
              </a:rPr>
              <a:t>kaskelen.kz</a:t>
            </a:r>
            <a:endParaRPr lang="kk-KZ" sz="900" dirty="0">
              <a:solidFill>
                <a:schemeClr val="bg1">
                  <a:lumMod val="65000"/>
                </a:schemeClr>
              </a:solidFill>
              <a:latin typeface="Arial" pitchFamily="34" charset="0"/>
              <a:cs typeface="Arial" pitchFamily="34" charset="0"/>
            </a:endParaRPr>
          </a:p>
        </p:txBody>
      </p:sp>
      <p:pic>
        <p:nvPicPr>
          <p:cNvPr id="48130" name="Picture 2" descr="https://kaskelen.kz/sites/default/files/6F4369B0-13FA-44E6-873D-5BD376E3B75B_cx23_cy13_cw77_w1023_r1_s.jpg"/>
          <p:cNvPicPr>
            <a:picLocks noChangeAspect="1" noChangeArrowheads="1"/>
          </p:cNvPicPr>
          <p:nvPr/>
        </p:nvPicPr>
        <p:blipFill>
          <a:blip r:embed="rId2" cstate="print"/>
          <a:srcRect/>
          <a:stretch>
            <a:fillRect/>
          </a:stretch>
        </p:blipFill>
        <p:spPr bwMode="auto">
          <a:xfrm>
            <a:off x="1187624" y="2420888"/>
            <a:ext cx="6552728" cy="3683107"/>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214282" y="5445224"/>
            <a:ext cx="8643998" cy="1198510"/>
          </a:xfrm>
        </p:spPr>
        <p:txBody>
          <a:bodyPr>
            <a:normAutofit/>
          </a:bodyPr>
          <a:lstStyle/>
          <a:p>
            <a:pPr marL="0" indent="22225" algn="ctr">
              <a:buNone/>
            </a:pPr>
            <a:r>
              <a:rPr lang="uk-UA" dirty="0" smtClean="0"/>
              <a:t>        </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КСРО-ы</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ыдырағаннан</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кейін</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бұрынғы</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посткеңестік</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елдер</a:t>
            </a:r>
            <a:r>
              <a:rPr lang="uk-UA" sz="2400" dirty="0" smtClean="0">
                <a:latin typeface="Arial" pitchFamily="34" charset="0"/>
                <a:cs typeface="Arial" pitchFamily="34" charset="0"/>
              </a:rPr>
              <a:t> әр </a:t>
            </a:r>
            <a:r>
              <a:rPr lang="uk-UA" sz="2400" dirty="0" err="1" smtClean="0">
                <a:latin typeface="Arial" pitchFamily="34" charset="0"/>
                <a:cs typeface="Arial" pitchFamily="34" charset="0"/>
              </a:rPr>
              <a:t>түрлі</a:t>
            </a:r>
            <a:r>
              <a:rPr lang="uk-UA" sz="2400" dirty="0" smtClean="0">
                <a:latin typeface="Arial" pitchFamily="34" charset="0"/>
                <a:cs typeface="Arial" pitchFamily="34" charset="0"/>
              </a:rPr>
              <a:t> даму </a:t>
            </a:r>
            <a:r>
              <a:rPr lang="uk-UA" sz="2400" dirty="0" err="1" smtClean="0">
                <a:latin typeface="Arial" pitchFamily="34" charset="0"/>
                <a:cs typeface="Arial" pitchFamily="34" charset="0"/>
              </a:rPr>
              <a:t>жолдарын</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таңдады</a:t>
            </a:r>
            <a:r>
              <a:rPr lang="uk-UA" sz="2400" dirty="0" smtClean="0">
                <a:latin typeface="Arial" pitchFamily="34" charset="0"/>
                <a:cs typeface="Arial" pitchFamily="34" charset="0"/>
              </a:rPr>
              <a:t>. </a:t>
            </a:r>
            <a:endParaRPr lang="kk-KZ" sz="2400" dirty="0">
              <a:latin typeface="Arial" pitchFamily="34" charset="0"/>
              <a:cs typeface="Arial" pitchFamily="34" charset="0"/>
            </a:endParaRPr>
          </a:p>
        </p:txBody>
      </p:sp>
      <p:sp>
        <p:nvSpPr>
          <p:cNvPr id="6" name="Прямоугольник 5"/>
          <p:cNvSpPr/>
          <p:nvPr/>
        </p:nvSpPr>
        <p:spPr>
          <a:xfrm>
            <a:off x="4139952" y="5229200"/>
            <a:ext cx="936104" cy="230832"/>
          </a:xfrm>
          <a:prstGeom prst="rect">
            <a:avLst/>
          </a:prstGeom>
        </p:spPr>
        <p:txBody>
          <a:bodyPr wrap="square">
            <a:spAutoFit/>
          </a:bodyPr>
          <a:lstStyle/>
          <a:p>
            <a:r>
              <a:rPr lang="en-US" sz="900" dirty="0" smtClean="0">
                <a:solidFill>
                  <a:schemeClr val="bg1">
                    <a:lumMod val="65000"/>
                  </a:schemeClr>
                </a:solidFill>
                <a:latin typeface="Arial" pitchFamily="34" charset="0"/>
                <a:cs typeface="Arial" pitchFamily="34" charset="0"/>
              </a:rPr>
              <a:t>pinterest.com</a:t>
            </a:r>
            <a:endParaRPr lang="kk-KZ" sz="900" dirty="0">
              <a:solidFill>
                <a:schemeClr val="bg1">
                  <a:lumMod val="65000"/>
                </a:schemeClr>
              </a:solidFill>
              <a:latin typeface="Arial" pitchFamily="34" charset="0"/>
              <a:cs typeface="Arial" pitchFamily="34" charset="0"/>
            </a:endParaRPr>
          </a:p>
        </p:txBody>
      </p:sp>
      <p:sp>
        <p:nvSpPr>
          <p:cNvPr id="7" name="TextBox 6"/>
          <p:cNvSpPr txBox="1"/>
          <p:nvPr/>
        </p:nvSpPr>
        <p:spPr>
          <a:xfrm>
            <a:off x="2786050" y="357166"/>
            <a:ext cx="3447226" cy="584775"/>
          </a:xfrm>
          <a:prstGeom prst="rect">
            <a:avLst/>
          </a:prstGeom>
          <a:noFill/>
        </p:spPr>
        <p:txBody>
          <a:bodyPr wrap="none" rtlCol="0">
            <a:spAutoFit/>
          </a:bodyPr>
          <a:lstStyle/>
          <a:p>
            <a:pPr algn="ctr"/>
            <a:r>
              <a:rPr lang="ru-RU" sz="3200" b="1" dirty="0" smtClean="0">
                <a:solidFill>
                  <a:schemeClr val="tx2">
                    <a:lumMod val="60000"/>
                    <a:lumOff val="40000"/>
                  </a:schemeClr>
                </a:solidFill>
                <a:latin typeface="Arial" pitchFamily="34" charset="0"/>
                <a:cs typeface="Arial" pitchFamily="34" charset="0"/>
              </a:rPr>
              <a:t>КСРО </a:t>
            </a:r>
            <a:r>
              <a:rPr lang="ru-RU" sz="3200" b="1" dirty="0" err="1" smtClean="0">
                <a:solidFill>
                  <a:schemeClr val="tx2">
                    <a:lumMod val="60000"/>
                    <a:lumOff val="40000"/>
                  </a:schemeClr>
                </a:solidFill>
                <a:latin typeface="Arial" pitchFamily="34" charset="0"/>
                <a:cs typeface="Arial" pitchFamily="34" charset="0"/>
              </a:rPr>
              <a:t>ыдырауы</a:t>
            </a:r>
            <a:endParaRPr lang="kk-KZ" sz="3200" b="1" dirty="0">
              <a:solidFill>
                <a:schemeClr val="tx2">
                  <a:lumMod val="60000"/>
                  <a:lumOff val="40000"/>
                </a:schemeClr>
              </a:solidFill>
              <a:latin typeface="Arial" pitchFamily="34" charset="0"/>
              <a:cs typeface="Arial" pitchFamily="34" charset="0"/>
            </a:endParaRPr>
          </a:p>
        </p:txBody>
      </p:sp>
      <p:pic>
        <p:nvPicPr>
          <p:cNvPr id="47106" name="Picture 2" descr="https://i.pinimg.com/736x/b3/d2/ee/b3d2ee16b338a83b5697329a86569fd8.jpg"/>
          <p:cNvPicPr>
            <a:picLocks noChangeAspect="1" noChangeArrowheads="1"/>
          </p:cNvPicPr>
          <p:nvPr/>
        </p:nvPicPr>
        <p:blipFill>
          <a:blip r:embed="rId2" cstate="print"/>
          <a:srcRect/>
          <a:stretch>
            <a:fillRect/>
          </a:stretch>
        </p:blipFill>
        <p:spPr bwMode="auto">
          <a:xfrm>
            <a:off x="2483768" y="1052736"/>
            <a:ext cx="4104456" cy="411561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1417638"/>
          </a:xfrm>
        </p:spPr>
        <p:txBody>
          <a:bodyPr>
            <a:normAutofit/>
          </a:bodyPr>
          <a:lstStyle/>
          <a:p>
            <a:r>
              <a:rPr lang="uk-UA" sz="2400" dirty="0" err="1">
                <a:solidFill>
                  <a:schemeClr val="accent1"/>
                </a:solidFill>
                <a:latin typeface="Arial" panose="020B0604020202020204" pitchFamily="34" charset="0"/>
                <a:cs typeface="Arial" panose="020B0604020202020204" pitchFamily="34" charset="0"/>
              </a:rPr>
              <a:t>Қазақ</a:t>
            </a:r>
            <a:r>
              <a:rPr lang="uk-UA" sz="2400" dirty="0">
                <a:solidFill>
                  <a:schemeClr val="accent1"/>
                </a:solidFill>
                <a:latin typeface="Arial" panose="020B0604020202020204" pitchFamily="34" charset="0"/>
                <a:cs typeface="Arial" panose="020B0604020202020204" pitchFamily="34" charset="0"/>
              </a:rPr>
              <a:t> </a:t>
            </a:r>
            <a:r>
              <a:rPr lang="uk-UA" sz="2400" dirty="0" err="1" smtClean="0">
                <a:solidFill>
                  <a:schemeClr val="accent1"/>
                </a:solidFill>
                <a:latin typeface="Arial" panose="020B0604020202020204" pitchFamily="34" charset="0"/>
                <a:cs typeface="Arial" panose="020B0604020202020204" pitchFamily="34" charset="0"/>
              </a:rPr>
              <a:t>халқы</a:t>
            </a:r>
            <a:r>
              <a:rPr lang="kk-KZ" sz="2400" dirty="0" smtClean="0">
                <a:solidFill>
                  <a:schemeClr val="accent1"/>
                </a:solidFill>
                <a:latin typeface="Arial" panose="020B0604020202020204" pitchFamily="34" charset="0"/>
                <a:cs typeface="Arial" panose="020B0604020202020204" pitchFamily="34" charset="0"/>
              </a:rPr>
              <a:t>нда</a:t>
            </a:r>
            <a:r>
              <a:rPr lang="uk-UA" sz="2400" dirty="0" smtClean="0">
                <a:solidFill>
                  <a:schemeClr val="accent1"/>
                </a:solidFill>
                <a:latin typeface="Arial" panose="020B0604020202020204" pitchFamily="34" charset="0"/>
                <a:cs typeface="Arial" panose="020B0604020202020204" pitchFamily="34" charset="0"/>
              </a:rPr>
              <a:t> </a:t>
            </a:r>
            <a:r>
              <a:rPr lang="uk-UA" sz="2400" dirty="0" err="1">
                <a:solidFill>
                  <a:schemeClr val="accent1"/>
                </a:solidFill>
                <a:latin typeface="Arial" panose="020B0604020202020204" pitchFamily="34" charset="0"/>
                <a:cs typeface="Arial" panose="020B0604020202020204" pitchFamily="34" charset="0"/>
              </a:rPr>
              <a:t>тәрбиелік</a:t>
            </a:r>
            <a:r>
              <a:rPr lang="uk-UA" sz="2400" dirty="0">
                <a:solidFill>
                  <a:schemeClr val="accent1"/>
                </a:solidFill>
                <a:latin typeface="Arial" panose="020B0604020202020204" pitchFamily="34" charset="0"/>
                <a:cs typeface="Arial" panose="020B0604020202020204" pitchFamily="34" charset="0"/>
              </a:rPr>
              <a:t> </a:t>
            </a:r>
            <a:r>
              <a:rPr lang="uk-UA" sz="2400" dirty="0" err="1">
                <a:solidFill>
                  <a:schemeClr val="accent1"/>
                </a:solidFill>
                <a:latin typeface="Arial" panose="020B0604020202020204" pitchFamily="34" charset="0"/>
                <a:cs typeface="Arial" panose="020B0604020202020204" pitchFamily="34" charset="0"/>
              </a:rPr>
              <a:t>мәні</a:t>
            </a:r>
            <a:r>
              <a:rPr lang="uk-UA" sz="2400" dirty="0">
                <a:solidFill>
                  <a:schemeClr val="accent1"/>
                </a:solidFill>
                <a:latin typeface="Arial" panose="020B0604020202020204" pitchFamily="34" charset="0"/>
                <a:cs typeface="Arial" panose="020B0604020202020204" pitchFamily="34" charset="0"/>
              </a:rPr>
              <a:t> бар «</a:t>
            </a:r>
            <a:r>
              <a:rPr lang="uk-UA" sz="2400" dirty="0" err="1" smtClean="0">
                <a:solidFill>
                  <a:schemeClr val="accent1"/>
                </a:solidFill>
                <a:latin typeface="Arial" panose="020B0604020202020204" pitchFamily="34" charset="0"/>
                <a:cs typeface="Arial" panose="020B0604020202020204" pitchFamily="34" charset="0"/>
              </a:rPr>
              <a:t>шілдехана</a:t>
            </a:r>
            <a:r>
              <a:rPr lang="uk-UA" sz="2400" dirty="0">
                <a:solidFill>
                  <a:schemeClr val="accent1"/>
                </a:solidFill>
                <a:latin typeface="Arial" panose="020B0604020202020204" pitchFamily="34" charset="0"/>
                <a:cs typeface="Arial" panose="020B0604020202020204" pitchFamily="34" charset="0"/>
              </a:rPr>
              <a:t>», «</a:t>
            </a:r>
            <a:r>
              <a:rPr lang="uk-UA" sz="2400" dirty="0" err="1">
                <a:solidFill>
                  <a:schemeClr val="accent1"/>
                </a:solidFill>
                <a:latin typeface="Arial" panose="020B0604020202020204" pitchFamily="34" charset="0"/>
                <a:cs typeface="Arial" panose="020B0604020202020204" pitchFamily="34" charset="0"/>
              </a:rPr>
              <a:t>қыз</a:t>
            </a:r>
            <a:r>
              <a:rPr lang="uk-UA" sz="2400" dirty="0">
                <a:solidFill>
                  <a:schemeClr val="accent1"/>
                </a:solidFill>
                <a:latin typeface="Arial" panose="020B0604020202020204" pitchFamily="34" charset="0"/>
                <a:cs typeface="Arial" panose="020B0604020202020204" pitchFamily="34" charset="0"/>
              </a:rPr>
              <a:t> </a:t>
            </a:r>
            <a:r>
              <a:rPr lang="uk-UA" sz="2400" dirty="0" err="1">
                <a:solidFill>
                  <a:schemeClr val="accent1"/>
                </a:solidFill>
                <a:latin typeface="Arial" panose="020B0604020202020204" pitchFamily="34" charset="0"/>
                <a:cs typeface="Arial" panose="020B0604020202020204" pitchFamily="34" charset="0"/>
              </a:rPr>
              <a:t>ұзату</a:t>
            </a:r>
            <a:r>
              <a:rPr lang="uk-UA" sz="2400" dirty="0">
                <a:solidFill>
                  <a:schemeClr val="accent1"/>
                </a:solidFill>
                <a:latin typeface="Arial" panose="020B0604020202020204" pitchFamily="34" charset="0"/>
                <a:cs typeface="Arial" panose="020B0604020202020204" pitchFamily="34" charset="0"/>
              </a:rPr>
              <a:t>», «</a:t>
            </a:r>
            <a:r>
              <a:rPr lang="uk-UA" sz="2400" dirty="0" err="1">
                <a:solidFill>
                  <a:schemeClr val="accent1"/>
                </a:solidFill>
                <a:latin typeface="Arial" panose="020B0604020202020204" pitchFamily="34" charset="0"/>
                <a:cs typeface="Arial" panose="020B0604020202020204" pitchFamily="34" charset="0"/>
              </a:rPr>
              <a:t>сүндет</a:t>
            </a:r>
            <a:r>
              <a:rPr lang="uk-UA" sz="2400" dirty="0">
                <a:solidFill>
                  <a:schemeClr val="accent1"/>
                </a:solidFill>
                <a:latin typeface="Arial" panose="020B0604020202020204" pitchFamily="34" charset="0"/>
                <a:cs typeface="Arial" panose="020B0604020202020204" pitchFamily="34" charset="0"/>
              </a:rPr>
              <a:t> той» </a:t>
            </a:r>
            <a:r>
              <a:rPr lang="uk-UA" sz="2400" dirty="0" err="1" smtClean="0">
                <a:solidFill>
                  <a:schemeClr val="accent1"/>
                </a:solidFill>
                <a:latin typeface="Arial" panose="020B0604020202020204" pitchFamily="34" charset="0"/>
                <a:cs typeface="Arial" panose="020B0604020202020204" pitchFamily="34" charset="0"/>
              </a:rPr>
              <a:t>ғұрыптары</a:t>
            </a:r>
            <a:endParaRPr lang="ru-RU" sz="2400" dirty="0">
              <a:solidFill>
                <a:schemeClr val="accent1"/>
              </a:solidFill>
              <a:latin typeface="Arial" pitchFamily="34" charset="0"/>
              <a:cs typeface="Arial" pitchFamily="34" charset="0"/>
            </a:endParaRPr>
          </a:p>
        </p:txBody>
      </p:sp>
      <p:pic>
        <p:nvPicPr>
          <p:cNvPr id="4" name="Содержимое 3" descr="Салт дәстур.jpg"/>
          <p:cNvPicPr>
            <a:picLocks noGrp="1" noChangeAspect="1"/>
          </p:cNvPicPr>
          <p:nvPr>
            <p:ph idx="1"/>
          </p:nvPr>
        </p:nvPicPr>
        <p:blipFill>
          <a:blip r:embed="rId2" cstate="print"/>
          <a:stretch>
            <a:fillRect/>
          </a:stretch>
        </p:blipFill>
        <p:spPr>
          <a:xfrm>
            <a:off x="508039" y="1600200"/>
            <a:ext cx="8127921" cy="4525963"/>
          </a:xfrm>
        </p:spPr>
      </p:pic>
      <p:sp>
        <p:nvSpPr>
          <p:cNvPr id="5" name="Прямоугольник 4"/>
          <p:cNvSpPr/>
          <p:nvPr/>
        </p:nvSpPr>
        <p:spPr>
          <a:xfrm>
            <a:off x="4139952" y="6237312"/>
            <a:ext cx="1296144" cy="230832"/>
          </a:xfrm>
          <a:prstGeom prst="rect">
            <a:avLst/>
          </a:prstGeom>
        </p:spPr>
        <p:txBody>
          <a:bodyPr wrap="square">
            <a:spAutoFit/>
          </a:bodyPr>
          <a:lstStyle/>
          <a:p>
            <a:r>
              <a:rPr lang="en-US" sz="900" dirty="0" smtClean="0">
                <a:solidFill>
                  <a:schemeClr val="bg1">
                    <a:lumMod val="65000"/>
                  </a:schemeClr>
                </a:solidFill>
                <a:latin typeface="Arial" pitchFamily="34" charset="0"/>
                <a:cs typeface="Arial" pitchFamily="34" charset="0"/>
              </a:rPr>
              <a:t>zhambylatameken/kz</a:t>
            </a:r>
            <a:endParaRPr lang="kk-KZ" sz="900" dirty="0">
              <a:solidFill>
                <a:schemeClr val="bg1">
                  <a:lumMod val="65000"/>
                </a:schemeClr>
              </a:solidFill>
              <a:latin typeface="Arial" pitchFamily="34" charset="0"/>
              <a:cs typeface="Arial"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1417638"/>
          </a:xfrm>
        </p:spPr>
        <p:txBody>
          <a:bodyPr>
            <a:normAutofit/>
          </a:bodyPr>
          <a:lstStyle/>
          <a:p>
            <a:r>
              <a:rPr lang="kk-KZ" sz="2400" dirty="0" smtClean="0">
                <a:solidFill>
                  <a:schemeClr val="accent1"/>
                </a:solidFill>
                <a:latin typeface="Arial" pitchFamily="34" charset="0"/>
                <a:cs typeface="Arial" pitchFamily="34" charset="0"/>
              </a:rPr>
              <a:t>Ұлт-азаттық күрес жүргізген батырлары: </a:t>
            </a:r>
            <a:r>
              <a:rPr lang="uk-UA" sz="2400" dirty="0" err="1" smtClean="0">
                <a:solidFill>
                  <a:schemeClr val="accent1"/>
                </a:solidFill>
                <a:latin typeface="Arial" panose="020B0604020202020204" pitchFamily="34" charset="0"/>
                <a:cs typeface="Arial" panose="020B0604020202020204" pitchFamily="34" charset="0"/>
              </a:rPr>
              <a:t>Сырым</a:t>
            </a:r>
            <a:r>
              <a:rPr lang="uk-UA" sz="2400" dirty="0" smtClean="0">
                <a:solidFill>
                  <a:schemeClr val="accent1"/>
                </a:solidFill>
                <a:latin typeface="Arial" panose="020B0604020202020204" pitchFamily="34" charset="0"/>
                <a:cs typeface="Arial" panose="020B0604020202020204" pitchFamily="34" charset="0"/>
              </a:rPr>
              <a:t> </a:t>
            </a:r>
            <a:r>
              <a:rPr lang="uk-UA" sz="2400" dirty="0" err="1">
                <a:solidFill>
                  <a:schemeClr val="accent1"/>
                </a:solidFill>
                <a:latin typeface="Arial" panose="020B0604020202020204" pitchFamily="34" charset="0"/>
                <a:cs typeface="Arial" panose="020B0604020202020204" pitchFamily="34" charset="0"/>
              </a:rPr>
              <a:t>Датұлы</a:t>
            </a:r>
            <a:r>
              <a:rPr lang="uk-UA" sz="2400" dirty="0">
                <a:solidFill>
                  <a:schemeClr val="accent1"/>
                </a:solidFill>
                <a:latin typeface="Arial" panose="020B0604020202020204" pitchFamily="34" charset="0"/>
                <a:cs typeface="Arial" panose="020B0604020202020204" pitchFamily="34" charset="0"/>
              </a:rPr>
              <a:t>, </a:t>
            </a:r>
            <a:r>
              <a:rPr lang="uk-UA" sz="2400" dirty="0" err="1">
                <a:solidFill>
                  <a:schemeClr val="accent1"/>
                </a:solidFill>
                <a:latin typeface="Arial" panose="020B0604020202020204" pitchFamily="34" charset="0"/>
                <a:cs typeface="Arial" panose="020B0604020202020204" pitchFamily="34" charset="0"/>
              </a:rPr>
              <a:t>Кенесары</a:t>
            </a:r>
            <a:r>
              <a:rPr lang="uk-UA" sz="2400" dirty="0">
                <a:solidFill>
                  <a:schemeClr val="accent1"/>
                </a:solidFill>
                <a:latin typeface="Arial" panose="020B0604020202020204" pitchFamily="34" charset="0"/>
                <a:cs typeface="Arial" panose="020B0604020202020204" pitchFamily="34" charset="0"/>
              </a:rPr>
              <a:t> </a:t>
            </a:r>
            <a:r>
              <a:rPr lang="uk-UA" sz="2400" dirty="0" err="1">
                <a:solidFill>
                  <a:schemeClr val="accent1"/>
                </a:solidFill>
                <a:latin typeface="Arial" panose="020B0604020202020204" pitchFamily="34" charset="0"/>
                <a:cs typeface="Arial" panose="020B0604020202020204" pitchFamily="34" charset="0"/>
              </a:rPr>
              <a:t>Қасымұлы</a:t>
            </a:r>
            <a:r>
              <a:rPr lang="uk-UA" sz="2400" dirty="0">
                <a:solidFill>
                  <a:schemeClr val="accent1"/>
                </a:solidFill>
                <a:latin typeface="Arial" panose="020B0604020202020204" pitchFamily="34" charset="0"/>
                <a:cs typeface="Arial" panose="020B0604020202020204" pitchFamily="34" charset="0"/>
              </a:rPr>
              <a:t>, </a:t>
            </a:r>
            <a:r>
              <a:rPr lang="uk-UA" sz="2400" dirty="0" err="1">
                <a:solidFill>
                  <a:schemeClr val="accent1"/>
                </a:solidFill>
                <a:latin typeface="Arial" panose="020B0604020202020204" pitchFamily="34" charset="0"/>
                <a:cs typeface="Arial" panose="020B0604020202020204" pitchFamily="34" charset="0"/>
              </a:rPr>
              <a:t>Жанқожа</a:t>
            </a:r>
            <a:r>
              <a:rPr lang="uk-UA" sz="2400" dirty="0">
                <a:solidFill>
                  <a:schemeClr val="accent1"/>
                </a:solidFill>
                <a:latin typeface="Arial" panose="020B0604020202020204" pitchFamily="34" charset="0"/>
                <a:cs typeface="Arial" panose="020B0604020202020204" pitchFamily="34" charset="0"/>
              </a:rPr>
              <a:t> </a:t>
            </a:r>
            <a:r>
              <a:rPr lang="uk-UA" sz="2400" dirty="0" err="1">
                <a:solidFill>
                  <a:schemeClr val="accent1"/>
                </a:solidFill>
                <a:latin typeface="Arial" panose="020B0604020202020204" pitchFamily="34" charset="0"/>
                <a:cs typeface="Arial" panose="020B0604020202020204" pitchFamily="34" charset="0"/>
              </a:rPr>
              <a:t>Нұрмағанбетұлы</a:t>
            </a:r>
            <a:r>
              <a:rPr lang="uk-UA" sz="2400" dirty="0">
                <a:solidFill>
                  <a:schemeClr val="accent1"/>
                </a:solidFill>
                <a:latin typeface="Arial" panose="020B0604020202020204" pitchFamily="34" charset="0"/>
                <a:cs typeface="Arial" panose="020B0604020202020204" pitchFamily="34" charset="0"/>
              </a:rPr>
              <a:t> </a:t>
            </a:r>
            <a:endParaRPr lang="ru-RU" sz="2400" dirty="0">
              <a:solidFill>
                <a:schemeClr val="accent1"/>
              </a:solidFill>
              <a:latin typeface="Arial" pitchFamily="34" charset="0"/>
              <a:cs typeface="Arial" pitchFamily="34" charset="0"/>
            </a:endParaRPr>
          </a:p>
        </p:txBody>
      </p:sp>
      <p:pic>
        <p:nvPicPr>
          <p:cNvPr id="4" name="Содержимое 3" descr="батыр ұлт азаттық көтерісшілер.jpg"/>
          <p:cNvPicPr>
            <a:picLocks noGrp="1" noChangeAspect="1"/>
          </p:cNvPicPr>
          <p:nvPr>
            <p:ph idx="1"/>
          </p:nvPr>
        </p:nvPicPr>
        <p:blipFill>
          <a:blip r:embed="rId2" cstate="print"/>
          <a:stretch>
            <a:fillRect/>
          </a:stretch>
        </p:blipFill>
        <p:spPr>
          <a:xfrm>
            <a:off x="457200" y="1911236"/>
            <a:ext cx="8229600" cy="3903891"/>
          </a:xfrm>
        </p:spPr>
      </p:pic>
      <p:sp>
        <p:nvSpPr>
          <p:cNvPr id="5" name="Прямоугольник 4"/>
          <p:cNvSpPr/>
          <p:nvPr/>
        </p:nvSpPr>
        <p:spPr>
          <a:xfrm>
            <a:off x="4139952" y="5877272"/>
            <a:ext cx="792088" cy="230832"/>
          </a:xfrm>
          <a:prstGeom prst="rect">
            <a:avLst/>
          </a:prstGeom>
        </p:spPr>
        <p:txBody>
          <a:bodyPr wrap="square">
            <a:spAutoFit/>
          </a:bodyPr>
          <a:lstStyle/>
          <a:p>
            <a:r>
              <a:rPr lang="en-US" sz="900" dirty="0" smtClean="0">
                <a:solidFill>
                  <a:schemeClr val="bg1">
                    <a:lumMod val="65000"/>
                  </a:schemeClr>
                </a:solidFill>
                <a:latin typeface="Arial" pitchFamily="34" charset="0"/>
                <a:cs typeface="Arial" pitchFamily="34" charset="0"/>
              </a:rPr>
              <a:t>elana.kz</a:t>
            </a:r>
            <a:endParaRPr lang="kk-KZ" sz="900" dirty="0">
              <a:solidFill>
                <a:schemeClr val="bg1">
                  <a:lumMod val="65000"/>
                </a:schemeClr>
              </a:solidFill>
              <a:latin typeface="Arial" pitchFamily="34" charset="0"/>
              <a:cs typeface="Arial"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1417638"/>
          </a:xfrm>
        </p:spPr>
        <p:txBody>
          <a:bodyPr>
            <a:normAutofit/>
          </a:bodyPr>
          <a:lstStyle/>
          <a:p>
            <a:r>
              <a:rPr lang="kk-KZ" sz="3200" dirty="0" smtClean="0">
                <a:solidFill>
                  <a:schemeClr val="accent1"/>
                </a:solidFill>
                <a:latin typeface="Arial" pitchFamily="34" charset="0"/>
                <a:cs typeface="Arial" pitchFamily="34" charset="0"/>
              </a:rPr>
              <a:t>Қолбасшы батырлар</a:t>
            </a:r>
            <a:endParaRPr lang="ru-RU" sz="3200" dirty="0">
              <a:solidFill>
                <a:schemeClr val="accent1"/>
              </a:solidFill>
              <a:latin typeface="Arial" pitchFamily="34" charset="0"/>
              <a:cs typeface="Arial" pitchFamily="34" charset="0"/>
            </a:endParaRPr>
          </a:p>
        </p:txBody>
      </p:sp>
      <p:pic>
        <p:nvPicPr>
          <p:cNvPr id="4" name="Содержимое 3" descr="Батыр колбасшы.jpg"/>
          <p:cNvPicPr>
            <a:picLocks noGrp="1" noChangeAspect="1"/>
          </p:cNvPicPr>
          <p:nvPr>
            <p:ph idx="1"/>
          </p:nvPr>
        </p:nvPicPr>
        <p:blipFill>
          <a:blip r:embed="rId2" cstate="print"/>
          <a:stretch>
            <a:fillRect/>
          </a:stretch>
        </p:blipFill>
        <p:spPr>
          <a:xfrm>
            <a:off x="457200" y="1844824"/>
            <a:ext cx="8229600" cy="3509227"/>
          </a:xfrm>
        </p:spPr>
      </p:pic>
      <p:sp>
        <p:nvSpPr>
          <p:cNvPr id="5" name="Прямоугольник 4"/>
          <p:cNvSpPr/>
          <p:nvPr/>
        </p:nvSpPr>
        <p:spPr>
          <a:xfrm>
            <a:off x="4211960" y="5445224"/>
            <a:ext cx="792088" cy="230832"/>
          </a:xfrm>
          <a:prstGeom prst="rect">
            <a:avLst/>
          </a:prstGeom>
        </p:spPr>
        <p:txBody>
          <a:bodyPr wrap="square">
            <a:spAutoFit/>
          </a:bodyPr>
          <a:lstStyle/>
          <a:p>
            <a:r>
              <a:rPr lang="en-US" sz="900" dirty="0" smtClean="0">
                <a:solidFill>
                  <a:schemeClr val="bg1">
                    <a:lumMod val="65000"/>
                  </a:schemeClr>
                </a:solidFill>
                <a:latin typeface="Arial" pitchFamily="34" charset="0"/>
                <a:cs typeface="Arial" pitchFamily="34" charset="0"/>
              </a:rPr>
              <a:t>twitter.com</a:t>
            </a:r>
            <a:endParaRPr lang="kk-KZ" sz="900" dirty="0">
              <a:solidFill>
                <a:schemeClr val="bg1">
                  <a:lumMod val="65000"/>
                </a:schemeClr>
              </a:solidFill>
              <a:latin typeface="Arial" pitchFamily="34" charset="0"/>
              <a:cs typeface="Arial"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50106"/>
          </a:xfrm>
        </p:spPr>
        <p:txBody>
          <a:bodyPr>
            <a:normAutofit/>
          </a:bodyPr>
          <a:lstStyle/>
          <a:p>
            <a:r>
              <a:rPr lang="kk-KZ" sz="3200" dirty="0" smtClean="0">
                <a:solidFill>
                  <a:schemeClr val="accent1"/>
                </a:solidFill>
                <a:latin typeface="Arial" pitchFamily="34" charset="0"/>
                <a:cs typeface="Arial" pitchFamily="34" charset="0"/>
              </a:rPr>
              <a:t>Орбұлақ шайқасы</a:t>
            </a:r>
            <a:endParaRPr lang="ru-RU" sz="3200" dirty="0">
              <a:solidFill>
                <a:schemeClr val="accent1"/>
              </a:solidFill>
              <a:latin typeface="Arial" pitchFamily="34" charset="0"/>
              <a:cs typeface="Arial" pitchFamily="34" charset="0"/>
            </a:endParaRPr>
          </a:p>
        </p:txBody>
      </p:sp>
      <p:pic>
        <p:nvPicPr>
          <p:cNvPr id="6" name="Содержимое 5" descr="636651220273769686_7533310060785226.jpg"/>
          <p:cNvPicPr>
            <a:picLocks noGrp="1" noChangeAspect="1"/>
          </p:cNvPicPr>
          <p:nvPr>
            <p:ph idx="1"/>
          </p:nvPr>
        </p:nvPicPr>
        <p:blipFill>
          <a:blip r:embed="rId2" cstate="print"/>
          <a:stretch>
            <a:fillRect/>
          </a:stretch>
        </p:blipFill>
        <p:spPr>
          <a:xfrm>
            <a:off x="539552" y="1196752"/>
            <a:ext cx="8384504" cy="5256584"/>
          </a:xfrm>
        </p:spPr>
      </p:pic>
      <p:sp>
        <p:nvSpPr>
          <p:cNvPr id="7" name="Прямоугольник 6"/>
          <p:cNvSpPr/>
          <p:nvPr/>
        </p:nvSpPr>
        <p:spPr>
          <a:xfrm>
            <a:off x="4211960" y="6453336"/>
            <a:ext cx="792088" cy="230832"/>
          </a:xfrm>
          <a:prstGeom prst="rect">
            <a:avLst/>
          </a:prstGeom>
        </p:spPr>
        <p:txBody>
          <a:bodyPr wrap="square">
            <a:spAutoFit/>
          </a:bodyPr>
          <a:lstStyle/>
          <a:p>
            <a:r>
              <a:rPr lang="en-US" sz="900" dirty="0" smtClean="0">
                <a:solidFill>
                  <a:schemeClr val="bg1">
                    <a:lumMod val="65000"/>
                  </a:schemeClr>
                </a:solidFill>
                <a:latin typeface="Arial" pitchFamily="34" charset="0"/>
                <a:cs typeface="Arial" pitchFamily="34" charset="0"/>
              </a:rPr>
              <a:t>elgornal.net</a:t>
            </a:r>
            <a:endParaRPr lang="kk-KZ" sz="900" dirty="0">
              <a:solidFill>
                <a:schemeClr val="bg1">
                  <a:lumMod val="65000"/>
                </a:schemeClr>
              </a:solidFill>
              <a:latin typeface="Arial" pitchFamily="34" charset="0"/>
              <a:cs typeface="Arial"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980728"/>
          </a:xfrm>
        </p:spPr>
        <p:txBody>
          <a:bodyPr>
            <a:normAutofit/>
          </a:bodyPr>
          <a:lstStyle/>
          <a:p>
            <a:r>
              <a:rPr lang="kk-KZ" sz="3200" dirty="0" smtClean="0">
                <a:solidFill>
                  <a:schemeClr val="accent1"/>
                </a:solidFill>
                <a:latin typeface="Arial" pitchFamily="34" charset="0"/>
                <a:cs typeface="Arial" pitchFamily="34" charset="0"/>
              </a:rPr>
              <a:t>Аңырақай шайқасы</a:t>
            </a:r>
            <a:endParaRPr lang="ru-RU" sz="3200" dirty="0">
              <a:solidFill>
                <a:schemeClr val="accent1"/>
              </a:solidFill>
              <a:latin typeface="Arial" pitchFamily="34" charset="0"/>
              <a:cs typeface="Arial" pitchFamily="34" charset="0"/>
            </a:endParaRPr>
          </a:p>
        </p:txBody>
      </p:sp>
      <p:pic>
        <p:nvPicPr>
          <p:cNvPr id="4" name="Содержимое 3" descr="a5ba1de2eace106de00f3d04d71352e3.jpg"/>
          <p:cNvPicPr>
            <a:picLocks noGrp="1" noChangeAspect="1"/>
          </p:cNvPicPr>
          <p:nvPr>
            <p:ph idx="1"/>
          </p:nvPr>
        </p:nvPicPr>
        <p:blipFill>
          <a:blip r:embed="rId2" cstate="print"/>
          <a:stretch>
            <a:fillRect/>
          </a:stretch>
        </p:blipFill>
        <p:spPr>
          <a:xfrm>
            <a:off x="0" y="1052736"/>
            <a:ext cx="9144000" cy="5544616"/>
          </a:xfrm>
        </p:spPr>
      </p:pic>
      <p:sp>
        <p:nvSpPr>
          <p:cNvPr id="5" name="Прямоугольник 4"/>
          <p:cNvSpPr/>
          <p:nvPr/>
        </p:nvSpPr>
        <p:spPr>
          <a:xfrm>
            <a:off x="4139952" y="6627168"/>
            <a:ext cx="864096" cy="230832"/>
          </a:xfrm>
          <a:prstGeom prst="rect">
            <a:avLst/>
          </a:prstGeom>
        </p:spPr>
        <p:txBody>
          <a:bodyPr wrap="square">
            <a:spAutoFit/>
          </a:bodyPr>
          <a:lstStyle/>
          <a:p>
            <a:r>
              <a:rPr lang="en-US" sz="900" dirty="0" smtClean="0">
                <a:solidFill>
                  <a:schemeClr val="bg1">
                    <a:lumMod val="65000"/>
                  </a:schemeClr>
                </a:solidFill>
                <a:latin typeface="Arial" pitchFamily="34" charset="0"/>
                <a:cs typeface="Arial" pitchFamily="34" charset="0"/>
              </a:rPr>
              <a:t>bilim-all.kz</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285720" y="1285860"/>
            <a:ext cx="8401080" cy="1214445"/>
          </a:xfrm>
        </p:spPr>
        <p:txBody>
          <a:bodyPr>
            <a:normAutofit/>
          </a:bodyPr>
          <a:lstStyle/>
          <a:p>
            <a:pPr marL="0" indent="22225">
              <a:buNone/>
            </a:pPr>
            <a:r>
              <a:rPr lang="uk-UA" sz="2400" dirty="0" smtClean="0">
                <a:latin typeface="Arial" pitchFamily="34" charset="0"/>
                <a:cs typeface="Arial" pitchFamily="34" charset="0"/>
              </a:rPr>
              <a:t>     1988 </a:t>
            </a:r>
            <a:r>
              <a:rPr lang="uk-UA" sz="2400" dirty="0" err="1" smtClean="0">
                <a:latin typeface="Arial" pitchFamily="34" charset="0"/>
                <a:cs typeface="Arial" pitchFamily="34" charset="0"/>
              </a:rPr>
              <a:t>жылға</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дейін</a:t>
            </a:r>
            <a:r>
              <a:rPr lang="uk-UA" sz="2400" dirty="0" smtClean="0">
                <a:latin typeface="Arial" pitchFamily="34" charset="0"/>
                <a:cs typeface="Arial" pitchFamily="34" charset="0"/>
              </a:rPr>
              <a:t> 1 </a:t>
            </a:r>
            <a:r>
              <a:rPr lang="uk-UA" sz="2400" dirty="0" err="1" smtClean="0">
                <a:latin typeface="Arial" pitchFamily="34" charset="0"/>
                <a:cs typeface="Arial" pitchFamily="34" charset="0"/>
              </a:rPr>
              <a:t>миллионнан</a:t>
            </a:r>
            <a:r>
              <a:rPr lang="uk-UA" sz="2400" dirty="0" smtClean="0">
                <a:latin typeface="Arial" pitchFamily="34" charset="0"/>
                <a:cs typeface="Arial" pitchFamily="34" charset="0"/>
              </a:rPr>
              <a:t> аса </a:t>
            </a:r>
            <a:r>
              <a:rPr lang="uk-UA" sz="2400" dirty="0" err="1" smtClean="0">
                <a:latin typeface="Arial" pitchFamily="34" charset="0"/>
                <a:cs typeface="Arial" pitchFamily="34" charset="0"/>
              </a:rPr>
              <a:t>халқы</a:t>
            </a:r>
            <a:r>
              <a:rPr lang="uk-UA" sz="2400" dirty="0" smtClean="0">
                <a:latin typeface="Arial" pitchFamily="34" charset="0"/>
                <a:cs typeface="Arial" pitchFamily="34" charset="0"/>
              </a:rPr>
              <a:t> бар </a:t>
            </a:r>
            <a:r>
              <a:rPr lang="uk-UA" sz="2400" dirty="0" err="1" smtClean="0">
                <a:latin typeface="Arial" pitchFamily="34" charset="0"/>
                <a:cs typeface="Arial" pitchFamily="34" charset="0"/>
              </a:rPr>
              <a:t>Қазақ</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КСР-нің</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астанасы</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Алматыда</a:t>
            </a:r>
            <a:r>
              <a:rPr lang="uk-UA" sz="2400" dirty="0" smtClean="0">
                <a:latin typeface="Arial" pitchFamily="34" charset="0"/>
                <a:cs typeface="Arial" pitchFamily="34" charset="0"/>
              </a:rPr>
              <a:t> бір </a:t>
            </a:r>
            <a:r>
              <a:rPr lang="uk-UA" sz="2400" dirty="0" err="1" smtClean="0">
                <a:latin typeface="Arial" pitchFamily="34" charset="0"/>
                <a:cs typeface="Arial" pitchFamily="34" charset="0"/>
              </a:rPr>
              <a:t>ғана</a:t>
            </a:r>
            <a:r>
              <a:rPr lang="uk-UA" sz="2400" dirty="0" smtClean="0">
                <a:latin typeface="Arial" pitchFamily="34" charset="0"/>
                <a:cs typeface="Arial" pitchFamily="34" charset="0"/>
              </a:rPr>
              <a:t> №12 </a:t>
            </a:r>
            <a:r>
              <a:rPr lang="uk-UA" sz="2400" dirty="0" err="1" smtClean="0">
                <a:latin typeface="Arial" pitchFamily="34" charset="0"/>
                <a:cs typeface="Arial" pitchFamily="34" charset="0"/>
              </a:rPr>
              <a:t>қазақ</a:t>
            </a:r>
            <a:r>
              <a:rPr lang="uk-UA" sz="2400" dirty="0" smtClean="0">
                <a:latin typeface="Arial" pitchFamily="34" charset="0"/>
                <a:cs typeface="Arial" pitchFamily="34" charset="0"/>
              </a:rPr>
              <a:t> орта мектебі </a:t>
            </a:r>
            <a:r>
              <a:rPr lang="uk-UA" sz="2400" dirty="0" err="1" smtClean="0">
                <a:latin typeface="Arial" pitchFamily="34" charset="0"/>
                <a:cs typeface="Arial" pitchFamily="34" charset="0"/>
              </a:rPr>
              <a:t>болды</a:t>
            </a:r>
            <a:r>
              <a:rPr lang="uk-UA" sz="2400" dirty="0" smtClean="0">
                <a:latin typeface="Arial" pitchFamily="34" charset="0"/>
                <a:cs typeface="Arial" pitchFamily="34" charset="0"/>
              </a:rPr>
              <a:t>.</a:t>
            </a:r>
            <a:endParaRPr lang="kk-KZ" sz="2400" dirty="0">
              <a:latin typeface="Arial" pitchFamily="34" charset="0"/>
              <a:cs typeface="Arial" pitchFamily="34" charset="0"/>
            </a:endParaRPr>
          </a:p>
        </p:txBody>
      </p:sp>
      <p:sp>
        <p:nvSpPr>
          <p:cNvPr id="4" name="Прямоугольник 3"/>
          <p:cNvSpPr/>
          <p:nvPr/>
        </p:nvSpPr>
        <p:spPr>
          <a:xfrm>
            <a:off x="4000496" y="6286520"/>
            <a:ext cx="736099" cy="230832"/>
          </a:xfrm>
          <a:prstGeom prst="rect">
            <a:avLst/>
          </a:prstGeom>
        </p:spPr>
        <p:txBody>
          <a:bodyPr wrap="none">
            <a:spAutoFit/>
          </a:bodyPr>
          <a:lstStyle/>
          <a:p>
            <a:r>
              <a:rPr lang="en-US" sz="900" dirty="0" smtClean="0">
                <a:solidFill>
                  <a:schemeClr val="bg1">
                    <a:lumMod val="65000"/>
                  </a:schemeClr>
                </a:solidFill>
                <a:latin typeface="Arial" pitchFamily="34" charset="0"/>
                <a:cs typeface="Arial" pitchFamily="34" charset="0"/>
              </a:rPr>
              <a:t>politikus.ru</a:t>
            </a:r>
            <a:endParaRPr lang="kk-KZ" sz="900" dirty="0">
              <a:solidFill>
                <a:schemeClr val="bg1">
                  <a:lumMod val="65000"/>
                </a:schemeClr>
              </a:solidFill>
              <a:latin typeface="Arial" pitchFamily="34" charset="0"/>
              <a:cs typeface="Arial" pitchFamily="34" charset="0"/>
            </a:endParaRPr>
          </a:p>
        </p:txBody>
      </p:sp>
      <p:pic>
        <p:nvPicPr>
          <p:cNvPr id="5" name="Рисунок 4" descr="bg4.jpg"/>
          <p:cNvPicPr>
            <a:picLocks noChangeAspect="1"/>
          </p:cNvPicPr>
          <p:nvPr/>
        </p:nvPicPr>
        <p:blipFill>
          <a:blip r:embed="rId2" cstate="print"/>
          <a:stretch>
            <a:fillRect/>
          </a:stretch>
        </p:blipFill>
        <p:spPr>
          <a:xfrm>
            <a:off x="181055" y="2714620"/>
            <a:ext cx="3962317" cy="3500462"/>
          </a:xfrm>
          <a:prstGeom prst="rect">
            <a:avLst/>
          </a:prstGeom>
        </p:spPr>
      </p:pic>
      <p:pic>
        <p:nvPicPr>
          <p:cNvPr id="6" name="Рисунок 5" descr="1429459034_00.jpg"/>
          <p:cNvPicPr>
            <a:picLocks noChangeAspect="1"/>
          </p:cNvPicPr>
          <p:nvPr/>
        </p:nvPicPr>
        <p:blipFill>
          <a:blip r:embed="rId3" cstate="print"/>
          <a:stretch>
            <a:fillRect/>
          </a:stretch>
        </p:blipFill>
        <p:spPr>
          <a:xfrm>
            <a:off x="4286247" y="2714620"/>
            <a:ext cx="4660035" cy="3500462"/>
          </a:xfrm>
          <a:prstGeom prst="rect">
            <a:avLst/>
          </a:prstGeom>
        </p:spPr>
      </p:pic>
      <p:sp>
        <p:nvSpPr>
          <p:cNvPr id="7" name="Прямоугольник 6"/>
          <p:cNvSpPr/>
          <p:nvPr/>
        </p:nvSpPr>
        <p:spPr>
          <a:xfrm>
            <a:off x="0" y="285728"/>
            <a:ext cx="8286808" cy="584775"/>
          </a:xfrm>
          <a:prstGeom prst="rect">
            <a:avLst/>
          </a:prstGeom>
        </p:spPr>
        <p:txBody>
          <a:bodyPr wrap="square">
            <a:spAutoFit/>
          </a:bodyPr>
          <a:lstStyle/>
          <a:p>
            <a:pPr indent="22225" algn="ctr"/>
            <a:r>
              <a:rPr lang="uk-UA" sz="3200" b="1" dirty="0" smtClean="0">
                <a:solidFill>
                  <a:schemeClr val="tx2">
                    <a:lumMod val="60000"/>
                    <a:lumOff val="40000"/>
                  </a:schemeClr>
                </a:solidFill>
                <a:latin typeface="Arial" pitchFamily="34" charset="0"/>
                <a:cs typeface="Arial" pitchFamily="34" charset="0"/>
              </a:rPr>
              <a:t>«</a:t>
            </a:r>
            <a:r>
              <a:rPr lang="uk-UA" sz="3200" b="1" dirty="0" err="1" smtClean="0">
                <a:solidFill>
                  <a:schemeClr val="tx2">
                    <a:lumMod val="60000"/>
                    <a:lumOff val="40000"/>
                  </a:schemeClr>
                </a:solidFill>
                <a:latin typeface="Arial" pitchFamily="34" charset="0"/>
                <a:cs typeface="Arial" pitchFamily="34" charset="0"/>
              </a:rPr>
              <a:t>Ел</a:t>
            </a:r>
            <a:r>
              <a:rPr lang="uk-UA" sz="3200" b="1" dirty="0" smtClean="0">
                <a:solidFill>
                  <a:schemeClr val="tx2">
                    <a:lumMod val="60000"/>
                    <a:lumOff val="40000"/>
                  </a:schemeClr>
                </a:solidFill>
                <a:latin typeface="Arial" pitchFamily="34" charset="0"/>
                <a:cs typeface="Arial" pitchFamily="34" charset="0"/>
              </a:rPr>
              <a:t> </a:t>
            </a:r>
            <a:r>
              <a:rPr lang="uk-UA" sz="3200" b="1" dirty="0" err="1" smtClean="0">
                <a:solidFill>
                  <a:schemeClr val="tx2">
                    <a:lumMod val="60000"/>
                    <a:lumOff val="40000"/>
                  </a:schemeClr>
                </a:solidFill>
                <a:latin typeface="Arial" pitchFamily="34" charset="0"/>
                <a:cs typeface="Arial" pitchFamily="34" charset="0"/>
              </a:rPr>
              <a:t>болам</a:t>
            </a:r>
            <a:r>
              <a:rPr lang="uk-UA" sz="3200" b="1" dirty="0" smtClean="0">
                <a:solidFill>
                  <a:schemeClr val="tx2">
                    <a:lumMod val="60000"/>
                    <a:lumOff val="40000"/>
                  </a:schemeClr>
                </a:solidFill>
                <a:latin typeface="Arial" pitchFamily="34" charset="0"/>
                <a:cs typeface="Arial" pitchFamily="34" charset="0"/>
              </a:rPr>
              <a:t> </a:t>
            </a:r>
            <a:r>
              <a:rPr lang="uk-UA" sz="3200" b="1" dirty="0" err="1" smtClean="0">
                <a:solidFill>
                  <a:schemeClr val="tx2">
                    <a:lumMod val="60000"/>
                    <a:lumOff val="40000"/>
                  </a:schemeClr>
                </a:solidFill>
                <a:latin typeface="Arial" pitchFamily="34" charset="0"/>
                <a:cs typeface="Arial" pitchFamily="34" charset="0"/>
              </a:rPr>
              <a:t>десең</a:t>
            </a:r>
            <a:r>
              <a:rPr lang="uk-UA" sz="3200" b="1" dirty="0" smtClean="0">
                <a:solidFill>
                  <a:schemeClr val="tx2">
                    <a:lumMod val="60000"/>
                    <a:lumOff val="40000"/>
                  </a:schemeClr>
                </a:solidFill>
                <a:latin typeface="Arial" pitchFamily="34" charset="0"/>
                <a:cs typeface="Arial" pitchFamily="34" charset="0"/>
              </a:rPr>
              <a:t> </a:t>
            </a:r>
            <a:r>
              <a:rPr lang="uk-UA" sz="3200" b="1" dirty="0" err="1" smtClean="0">
                <a:solidFill>
                  <a:schemeClr val="tx2">
                    <a:lumMod val="60000"/>
                    <a:lumOff val="40000"/>
                  </a:schemeClr>
                </a:solidFill>
                <a:latin typeface="Arial" pitchFamily="34" charset="0"/>
                <a:cs typeface="Arial" pitchFamily="34" charset="0"/>
              </a:rPr>
              <a:t>бесігіңді</a:t>
            </a:r>
            <a:r>
              <a:rPr lang="uk-UA" sz="3200" b="1" dirty="0" smtClean="0">
                <a:solidFill>
                  <a:schemeClr val="tx2">
                    <a:lumMod val="60000"/>
                    <a:lumOff val="40000"/>
                  </a:schemeClr>
                </a:solidFill>
                <a:latin typeface="Arial" pitchFamily="34" charset="0"/>
                <a:cs typeface="Arial" pitchFamily="34" charset="0"/>
              </a:rPr>
              <a:t> </a:t>
            </a:r>
            <a:r>
              <a:rPr lang="uk-UA" sz="3200" b="1" dirty="0" err="1" smtClean="0">
                <a:solidFill>
                  <a:schemeClr val="tx2">
                    <a:lumMod val="60000"/>
                    <a:lumOff val="40000"/>
                  </a:schemeClr>
                </a:solidFill>
                <a:latin typeface="Arial" pitchFamily="34" charset="0"/>
                <a:cs typeface="Arial" pitchFamily="34" charset="0"/>
              </a:rPr>
              <a:t>түзе</a:t>
            </a:r>
            <a:r>
              <a:rPr lang="uk-UA" sz="3200" b="1" dirty="0" smtClean="0">
                <a:solidFill>
                  <a:schemeClr val="tx2">
                    <a:lumMod val="60000"/>
                    <a:lumOff val="40000"/>
                  </a:schemeClr>
                </a:solidFill>
                <a:latin typeface="Arial" pitchFamily="34" charset="0"/>
                <a:cs typeface="Arial" pitchFamily="34" charset="0"/>
              </a:rPr>
              <a: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3568" y="476672"/>
            <a:ext cx="7772400" cy="5328592"/>
          </a:xfrm>
        </p:spPr>
        <p:txBody>
          <a:bodyPr>
            <a:noAutofit/>
          </a:bodyPr>
          <a:lstStyle/>
          <a:p>
            <a:pPr marL="457200" lvl="0" indent="-457200" algn="l">
              <a:buFont typeface="Wingdings" panose="05000000000000000000" pitchFamily="2" charset="2"/>
              <a:buChar char="v"/>
            </a:pPr>
            <a:r>
              <a:rPr lang="kk-KZ" sz="2000" dirty="0" smtClean="0">
                <a:latin typeface="Times New Roman" panose="02020603050405020304" pitchFamily="18" charset="0"/>
                <a:cs typeface="Times New Roman" panose="02020603050405020304" pitchFamily="18" charset="0"/>
              </a:rPr>
              <a:t>- Қазақстан Республикасында тарихи сана мен патриотизмнің  қалыптасуы;</a:t>
            </a:r>
            <a:br>
              <a:rPr lang="kk-KZ" sz="2000" dirty="0" smtClean="0">
                <a:latin typeface="Times New Roman" panose="02020603050405020304" pitchFamily="18" charset="0"/>
                <a:cs typeface="Times New Roman" panose="02020603050405020304" pitchFamily="18" charset="0"/>
              </a:rPr>
            </a:br>
            <a:r>
              <a:rPr lang="kk-KZ" sz="2000" dirty="0" smtClean="0">
                <a:latin typeface="Times New Roman" panose="02020603050405020304" pitchFamily="18" charset="0"/>
                <a:cs typeface="Times New Roman" panose="02020603050405020304" pitchFamily="18" charset="0"/>
              </a:rPr>
              <a:t/>
            </a:r>
            <a:br>
              <a:rPr lang="kk-KZ" sz="2000" dirty="0" smtClean="0">
                <a:latin typeface="Times New Roman" panose="02020603050405020304" pitchFamily="18" charset="0"/>
                <a:cs typeface="Times New Roman" panose="02020603050405020304" pitchFamily="18" charset="0"/>
              </a:rPr>
            </a:br>
            <a:r>
              <a:rPr lang="kk-KZ" sz="2000" dirty="0" smtClean="0">
                <a:latin typeface="Times New Roman" panose="02020603050405020304" pitchFamily="18" charset="0"/>
                <a:cs typeface="Times New Roman" panose="02020603050405020304" pitchFamily="18" charset="0"/>
              </a:rPr>
              <a:t>- ҚР-да тарихи сананы қалыптастыруға қатысты жүргізілген мемлекеттік бағдарламалар және олардың нәтижелері;</a:t>
            </a:r>
            <a:br>
              <a:rPr lang="kk-KZ" sz="2000" dirty="0" smtClean="0">
                <a:latin typeface="Times New Roman" panose="02020603050405020304" pitchFamily="18" charset="0"/>
                <a:cs typeface="Times New Roman" panose="02020603050405020304" pitchFamily="18" charset="0"/>
              </a:rPr>
            </a:br>
            <a:r>
              <a:rPr lang="kk-KZ" sz="2000" dirty="0" smtClean="0">
                <a:latin typeface="Times New Roman" panose="02020603050405020304" pitchFamily="18" charset="0"/>
                <a:cs typeface="Times New Roman" panose="02020603050405020304" pitchFamily="18" charset="0"/>
              </a:rPr>
              <a:t/>
            </a:r>
            <a:br>
              <a:rPr lang="kk-KZ" sz="2000" dirty="0" smtClean="0">
                <a:latin typeface="Times New Roman" panose="02020603050405020304" pitchFamily="18" charset="0"/>
                <a:cs typeface="Times New Roman" panose="02020603050405020304" pitchFamily="18" charset="0"/>
              </a:rPr>
            </a:br>
            <a:r>
              <a:rPr lang="kk-KZ" sz="2000" dirty="0" smtClean="0">
                <a:latin typeface="Times New Roman" panose="02020603050405020304" pitchFamily="18" charset="0"/>
                <a:cs typeface="Times New Roman" panose="02020603050405020304" pitchFamily="18" charset="0"/>
              </a:rPr>
              <a:t>- «Болашаққа бағдар: рухани жаңғыру» бағдарламасының Қазақ Елінде тарихи сана мен дүниетанымды қалыптастыруда алатын орны; </a:t>
            </a:r>
            <a:br>
              <a:rPr lang="kk-KZ" sz="2000" dirty="0" smtClean="0">
                <a:latin typeface="Times New Roman" panose="02020603050405020304" pitchFamily="18" charset="0"/>
                <a:cs typeface="Times New Roman" panose="02020603050405020304" pitchFamily="18" charset="0"/>
              </a:rPr>
            </a:br>
            <a:r>
              <a:rPr lang="kk-KZ" sz="2000" dirty="0" smtClean="0">
                <a:latin typeface="Times New Roman" panose="02020603050405020304" pitchFamily="18" charset="0"/>
                <a:cs typeface="Times New Roman" panose="02020603050405020304" pitchFamily="18" charset="0"/>
              </a:rPr>
              <a:t/>
            </a:r>
            <a:br>
              <a:rPr lang="kk-KZ" sz="2000" dirty="0" smtClean="0">
                <a:latin typeface="Times New Roman" panose="02020603050405020304" pitchFamily="18" charset="0"/>
                <a:cs typeface="Times New Roman" panose="02020603050405020304" pitchFamily="18" charset="0"/>
              </a:rPr>
            </a:br>
            <a:r>
              <a:rPr lang="kk-KZ" sz="2000" dirty="0" smtClean="0">
                <a:latin typeface="Times New Roman" panose="02020603050405020304" pitchFamily="18" charset="0"/>
                <a:cs typeface="Times New Roman" panose="02020603050405020304" pitchFamily="18" charset="0"/>
              </a:rPr>
              <a:t>- </a:t>
            </a:r>
            <a:r>
              <a:rPr lang="kk-KZ" sz="2000" dirty="0" smtClean="0">
                <a:latin typeface="Times New Roman" panose="02020603050405020304" pitchFamily="18" charset="0"/>
                <a:cs typeface="Times New Roman" panose="02020603050405020304" pitchFamily="18" charset="0"/>
              </a:rPr>
              <a:t>«Ұлы </a:t>
            </a:r>
            <a:r>
              <a:rPr lang="kk-KZ" sz="2000" dirty="0" smtClean="0">
                <a:latin typeface="Times New Roman" panose="02020603050405020304" pitchFamily="18" charset="0"/>
                <a:cs typeface="Times New Roman" panose="02020603050405020304" pitchFamily="18" charset="0"/>
              </a:rPr>
              <a:t>Даланың жеті қыры» мақаласының маңызы; </a:t>
            </a:r>
            <a:br>
              <a:rPr lang="kk-KZ" sz="2000" dirty="0" smtClean="0">
                <a:latin typeface="Times New Roman" panose="02020603050405020304" pitchFamily="18" charset="0"/>
                <a:cs typeface="Times New Roman" panose="02020603050405020304" pitchFamily="18" charset="0"/>
              </a:rPr>
            </a:br>
            <a:r>
              <a:rPr lang="ru-RU" sz="2000" dirty="0" smtClean="0">
                <a:latin typeface="Times New Roman" panose="02020603050405020304" pitchFamily="18" charset="0"/>
                <a:cs typeface="Times New Roman" panose="02020603050405020304" pitchFamily="18" charset="0"/>
              </a:rPr>
              <a:t/>
            </a:r>
            <a:br>
              <a:rPr lang="ru-RU" sz="2000" dirty="0" smtClean="0">
                <a:latin typeface="Times New Roman" panose="02020603050405020304" pitchFamily="18" charset="0"/>
                <a:cs typeface="Times New Roman" panose="02020603050405020304" pitchFamily="18" charset="0"/>
              </a:rPr>
            </a:br>
            <a:endParaRPr lang="kk-KZ" sz="20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1428736"/>
            <a:ext cx="3857652" cy="4143403"/>
          </a:xfrm>
        </p:spPr>
        <p:txBody>
          <a:bodyPr>
            <a:normAutofit/>
          </a:bodyPr>
          <a:lstStyle/>
          <a:p>
            <a:pPr marL="92075" indent="22225">
              <a:buNone/>
            </a:pPr>
            <a:r>
              <a:rPr lang="uk-UA" dirty="0" smtClean="0"/>
              <a:t>      </a:t>
            </a:r>
            <a:r>
              <a:rPr lang="uk-UA" sz="2400" dirty="0" err="1" smtClean="0">
                <a:latin typeface="Arial" pitchFamily="34" charset="0"/>
                <a:cs typeface="Arial" pitchFamily="34" charset="0"/>
              </a:rPr>
              <a:t>Жазушы</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Шона</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Смаханұлы</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бастаған</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қазақ</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зиялыларының</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қолдауымен</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Алматы</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қаласында</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қазақ</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және</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аралас</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тілде</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оқытатын</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мектептер</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жас</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жеткіншектерге</a:t>
            </a:r>
            <a:r>
              <a:rPr lang="uk-UA" sz="2400" dirty="0" smtClean="0">
                <a:latin typeface="Arial" pitchFamily="34" charset="0"/>
                <a:cs typeface="Arial" pitchFamily="34" charset="0"/>
              </a:rPr>
              <a:t> білім бере </a:t>
            </a:r>
            <a:r>
              <a:rPr lang="uk-UA" sz="2400" dirty="0" err="1" smtClean="0">
                <a:latin typeface="Arial" pitchFamily="34" charset="0"/>
                <a:cs typeface="Arial" pitchFamily="34" charset="0"/>
              </a:rPr>
              <a:t>бастады</a:t>
            </a:r>
            <a:r>
              <a:rPr lang="uk-UA" sz="2400" dirty="0" smtClean="0">
                <a:latin typeface="Arial" pitchFamily="34" charset="0"/>
                <a:cs typeface="Arial" pitchFamily="34" charset="0"/>
              </a:rPr>
              <a:t>. </a:t>
            </a:r>
            <a:endParaRPr lang="kk-KZ" sz="2400" dirty="0">
              <a:latin typeface="Arial" pitchFamily="34" charset="0"/>
              <a:cs typeface="Arial" pitchFamily="34" charset="0"/>
            </a:endParaRPr>
          </a:p>
        </p:txBody>
      </p:sp>
      <p:sp>
        <p:nvSpPr>
          <p:cNvPr id="4" name="Прямоугольник 3"/>
          <p:cNvSpPr/>
          <p:nvPr/>
        </p:nvSpPr>
        <p:spPr>
          <a:xfrm>
            <a:off x="6143636" y="6357958"/>
            <a:ext cx="1087157" cy="230832"/>
          </a:xfrm>
          <a:prstGeom prst="rect">
            <a:avLst/>
          </a:prstGeom>
        </p:spPr>
        <p:txBody>
          <a:bodyPr wrap="none">
            <a:spAutoFit/>
          </a:bodyPr>
          <a:lstStyle/>
          <a:p>
            <a:r>
              <a:rPr lang="en-US" sz="900" dirty="0" smtClean="0">
                <a:solidFill>
                  <a:schemeClr val="bg1">
                    <a:lumMod val="65000"/>
                  </a:schemeClr>
                </a:solidFill>
              </a:rPr>
              <a:t>anatili.kazgazeta.kz</a:t>
            </a:r>
            <a:endParaRPr lang="kk-KZ" sz="900" dirty="0">
              <a:solidFill>
                <a:schemeClr val="bg1">
                  <a:lumMod val="65000"/>
                </a:schemeClr>
              </a:solidFill>
            </a:endParaRPr>
          </a:p>
        </p:txBody>
      </p:sp>
      <p:pic>
        <p:nvPicPr>
          <p:cNvPr id="5" name="Рисунок 4" descr="Shona.jpg"/>
          <p:cNvPicPr>
            <a:picLocks noChangeAspect="1"/>
          </p:cNvPicPr>
          <p:nvPr/>
        </p:nvPicPr>
        <p:blipFill>
          <a:blip r:embed="rId2" cstate="print"/>
          <a:stretch>
            <a:fillRect/>
          </a:stretch>
        </p:blipFill>
        <p:spPr>
          <a:xfrm>
            <a:off x="3929058" y="1285860"/>
            <a:ext cx="4586915" cy="4929222"/>
          </a:xfrm>
          <a:prstGeom prst="rect">
            <a:avLst/>
          </a:prstGeom>
        </p:spPr>
      </p:pic>
      <p:sp>
        <p:nvSpPr>
          <p:cNvPr id="6" name="TextBox 5"/>
          <p:cNvSpPr txBox="1"/>
          <p:nvPr/>
        </p:nvSpPr>
        <p:spPr>
          <a:xfrm>
            <a:off x="2357422" y="285728"/>
            <a:ext cx="3802066" cy="584775"/>
          </a:xfrm>
          <a:prstGeom prst="rect">
            <a:avLst/>
          </a:prstGeom>
          <a:noFill/>
        </p:spPr>
        <p:txBody>
          <a:bodyPr wrap="none" rtlCol="0">
            <a:spAutoFit/>
          </a:bodyPr>
          <a:lstStyle/>
          <a:p>
            <a:pPr algn="ctr"/>
            <a:r>
              <a:rPr lang="kk-KZ" sz="3200" b="1" dirty="0" smtClean="0">
                <a:solidFill>
                  <a:schemeClr val="tx2">
                    <a:lumMod val="60000"/>
                    <a:lumOff val="40000"/>
                  </a:schemeClr>
                </a:solidFill>
                <a:latin typeface="Arial" pitchFamily="34" charset="0"/>
                <a:cs typeface="Arial" pitchFamily="34" charset="0"/>
              </a:rPr>
              <a:t>Шона Смаханұлы</a:t>
            </a:r>
            <a:endParaRPr lang="kk-KZ" sz="3200" b="1" dirty="0">
              <a:solidFill>
                <a:schemeClr val="tx2">
                  <a:lumMod val="60000"/>
                  <a:lumOff val="4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214282" y="1071546"/>
            <a:ext cx="8572560" cy="2428891"/>
          </a:xfrm>
        </p:spPr>
        <p:txBody>
          <a:bodyPr>
            <a:normAutofit/>
          </a:bodyPr>
          <a:lstStyle/>
          <a:p>
            <a:pPr marL="0" indent="22225">
              <a:buNone/>
            </a:pPr>
            <a:r>
              <a:rPr lang="uk-UA" sz="2400" dirty="0" smtClean="0">
                <a:latin typeface="Arial" pitchFamily="34" charset="0"/>
                <a:cs typeface="Arial" pitchFamily="34" charset="0"/>
              </a:rPr>
              <a:t>     Елі </a:t>
            </a:r>
            <a:r>
              <a:rPr lang="uk-UA" sz="2400" dirty="0" err="1" smtClean="0">
                <a:latin typeface="Arial" pitchFamily="34" charset="0"/>
                <a:cs typeface="Arial" pitchFamily="34" charset="0"/>
              </a:rPr>
              <a:t>мен</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жері</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үшін</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қанын</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төккен</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батырлар</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мен</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халқы</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үшін</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еңбек</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еткен</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ұлт</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зиялыларына</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арналып</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қалаларда</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ескерткіштер</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тұрғызылды</a:t>
            </a:r>
            <a:r>
              <a:rPr lang="uk-UA" sz="2400" dirty="0" smtClean="0">
                <a:latin typeface="Arial" pitchFamily="34" charset="0"/>
                <a:cs typeface="Arial" pitchFamily="34" charset="0"/>
              </a:rPr>
              <a:t>. </a:t>
            </a:r>
            <a:endParaRPr lang="ru-RU" sz="2400" dirty="0" smtClean="0">
              <a:latin typeface="Arial" pitchFamily="34" charset="0"/>
              <a:cs typeface="Arial" pitchFamily="34" charset="0"/>
            </a:endParaRPr>
          </a:p>
          <a:p>
            <a:pPr>
              <a:buNone/>
            </a:pPr>
            <a:endParaRPr lang="kk-KZ" dirty="0"/>
          </a:p>
        </p:txBody>
      </p:sp>
      <p:sp>
        <p:nvSpPr>
          <p:cNvPr id="4" name="Прямоугольник 3"/>
          <p:cNvSpPr/>
          <p:nvPr/>
        </p:nvSpPr>
        <p:spPr>
          <a:xfrm>
            <a:off x="1857356" y="6072206"/>
            <a:ext cx="651140" cy="230832"/>
          </a:xfrm>
          <a:prstGeom prst="rect">
            <a:avLst/>
          </a:prstGeom>
        </p:spPr>
        <p:txBody>
          <a:bodyPr wrap="none">
            <a:spAutoFit/>
          </a:bodyPr>
          <a:lstStyle/>
          <a:p>
            <a:r>
              <a:rPr lang="en-US" sz="900" dirty="0" smtClean="0">
                <a:solidFill>
                  <a:schemeClr val="bg1">
                    <a:lumMod val="65000"/>
                  </a:schemeClr>
                </a:solidFill>
              </a:rPr>
              <a:t>Baribar.kz</a:t>
            </a:r>
            <a:endParaRPr lang="kk-KZ" sz="900" dirty="0">
              <a:solidFill>
                <a:schemeClr val="bg1">
                  <a:lumMod val="65000"/>
                </a:schemeClr>
              </a:solidFill>
            </a:endParaRPr>
          </a:p>
        </p:txBody>
      </p:sp>
      <p:sp>
        <p:nvSpPr>
          <p:cNvPr id="5" name="Прямоугольник 4"/>
          <p:cNvSpPr/>
          <p:nvPr/>
        </p:nvSpPr>
        <p:spPr>
          <a:xfrm>
            <a:off x="6286512" y="6072206"/>
            <a:ext cx="736099" cy="230832"/>
          </a:xfrm>
          <a:prstGeom prst="rect">
            <a:avLst/>
          </a:prstGeom>
        </p:spPr>
        <p:txBody>
          <a:bodyPr wrap="none">
            <a:spAutoFit/>
          </a:bodyPr>
          <a:lstStyle/>
          <a:p>
            <a:r>
              <a:rPr lang="en-US" sz="900" dirty="0" smtClean="0">
                <a:solidFill>
                  <a:schemeClr val="bg1">
                    <a:lumMod val="65000"/>
                  </a:schemeClr>
                </a:solidFill>
              </a:rPr>
              <a:t>qazaquni.kz</a:t>
            </a:r>
            <a:endParaRPr lang="kk-KZ" sz="900" dirty="0">
              <a:solidFill>
                <a:schemeClr val="bg1">
                  <a:lumMod val="65000"/>
                </a:schemeClr>
              </a:solidFill>
            </a:endParaRPr>
          </a:p>
        </p:txBody>
      </p:sp>
      <p:pic>
        <p:nvPicPr>
          <p:cNvPr id="6" name="Рисунок 5" descr="d655a08a30ef3732312a8ae4039397bf.jpg"/>
          <p:cNvPicPr>
            <a:picLocks noChangeAspect="1"/>
          </p:cNvPicPr>
          <p:nvPr/>
        </p:nvPicPr>
        <p:blipFill>
          <a:blip r:embed="rId2" cstate="print"/>
          <a:stretch>
            <a:fillRect/>
          </a:stretch>
        </p:blipFill>
        <p:spPr>
          <a:xfrm>
            <a:off x="214282" y="2857496"/>
            <a:ext cx="4545312" cy="3071834"/>
          </a:xfrm>
          <a:prstGeom prst="rect">
            <a:avLst/>
          </a:prstGeom>
        </p:spPr>
      </p:pic>
      <p:pic>
        <p:nvPicPr>
          <p:cNvPr id="7" name="Рисунок 6" descr="images (1).jpg"/>
          <p:cNvPicPr>
            <a:picLocks noChangeAspect="1"/>
          </p:cNvPicPr>
          <p:nvPr/>
        </p:nvPicPr>
        <p:blipFill>
          <a:blip r:embed="rId3" cstate="print"/>
          <a:stretch>
            <a:fillRect/>
          </a:stretch>
        </p:blipFill>
        <p:spPr>
          <a:xfrm>
            <a:off x="4786314" y="2857496"/>
            <a:ext cx="4149464" cy="3071834"/>
          </a:xfrm>
          <a:prstGeom prst="rect">
            <a:avLst/>
          </a:prstGeom>
        </p:spPr>
      </p:pic>
      <p:sp>
        <p:nvSpPr>
          <p:cNvPr id="8" name="TextBox 7"/>
          <p:cNvSpPr txBox="1"/>
          <p:nvPr/>
        </p:nvSpPr>
        <p:spPr>
          <a:xfrm>
            <a:off x="1500166" y="357166"/>
            <a:ext cx="5645520" cy="584775"/>
          </a:xfrm>
          <a:prstGeom prst="rect">
            <a:avLst/>
          </a:prstGeom>
          <a:noFill/>
        </p:spPr>
        <p:txBody>
          <a:bodyPr wrap="none" rtlCol="0">
            <a:spAutoFit/>
          </a:bodyPr>
          <a:lstStyle/>
          <a:p>
            <a:r>
              <a:rPr lang="kk-KZ" sz="3200" b="1" dirty="0" smtClean="0">
                <a:solidFill>
                  <a:schemeClr val="tx2">
                    <a:lumMod val="60000"/>
                    <a:lumOff val="40000"/>
                  </a:schemeClr>
                </a:solidFill>
                <a:latin typeface="Arial" pitchFamily="34" charset="0"/>
                <a:cs typeface="Arial" pitchFamily="34" charset="0"/>
              </a:rPr>
              <a:t>Ескерткіштер тұрғызылды</a:t>
            </a:r>
            <a:endParaRPr lang="kk-KZ" sz="3200" b="1" dirty="0">
              <a:solidFill>
                <a:schemeClr val="tx2">
                  <a:lumMod val="60000"/>
                  <a:lumOff val="40000"/>
                </a:schemeClr>
              </a:solidFill>
              <a:latin typeface="Arial" pitchFamily="34" charset="0"/>
              <a:cs typeface="Arial"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p:nvPr/>
        </p:nvSpPr>
        <p:spPr>
          <a:xfrm>
            <a:off x="323528" y="905341"/>
            <a:ext cx="8568952" cy="5816977"/>
          </a:xfrm>
          <a:prstGeom prst="rect">
            <a:avLst/>
          </a:prstGeom>
          <a:noFill/>
          <a:ln>
            <a:noFill/>
          </a:ln>
        </p:spPr>
        <p:txBody>
          <a:bodyPr spcFirstLastPara="1" wrap="square" lIns="91425" tIns="45700" rIns="91425" bIns="45700" anchor="t" anchorCtr="0">
            <a:noAutofit/>
          </a:bodyPr>
          <a:lstStyle/>
          <a:p>
            <a:pPr marL="0" lvl="0" indent="360045" algn="l" rtl="0">
              <a:spcBef>
                <a:spcPts val="0"/>
              </a:spcBef>
              <a:spcAft>
                <a:spcPts val="0"/>
              </a:spcAft>
              <a:buClr>
                <a:schemeClr val="dk1"/>
              </a:buClr>
              <a:buSzPts val="1100"/>
              <a:buFont typeface="Arial"/>
              <a:buNone/>
            </a:pPr>
            <a:r>
              <a:rPr lang="ru-RU" sz="2400" dirty="0">
                <a:solidFill>
                  <a:schemeClr val="dk1"/>
                </a:solidFill>
                <a:latin typeface="Arial" pitchFamily="34" charset="0"/>
                <a:cs typeface="Arial" pitchFamily="34" charset="0"/>
              </a:rPr>
              <a:t>1990-жылдары </a:t>
            </a:r>
            <a:r>
              <a:rPr lang="ru-RU" sz="2400" dirty="0" err="1">
                <a:solidFill>
                  <a:schemeClr val="dk1"/>
                </a:solidFill>
                <a:latin typeface="Arial" pitchFamily="34" charset="0"/>
                <a:cs typeface="Arial" pitchFamily="34" charset="0"/>
              </a:rPr>
              <a:t>еліміздің мәдени және рухани</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өмірінде </a:t>
            </a:r>
            <a:r>
              <a:rPr lang="ru-RU" sz="2400" dirty="0">
                <a:solidFill>
                  <a:schemeClr val="dk1"/>
                </a:solidFill>
                <a:latin typeface="Arial" pitchFamily="34" charset="0"/>
                <a:cs typeface="Arial" pitchFamily="34" charset="0"/>
              </a:rPr>
              <a:t>А. </a:t>
            </a:r>
            <a:r>
              <a:rPr lang="ru-RU" sz="2400" dirty="0" err="1">
                <a:solidFill>
                  <a:schemeClr val="dk1"/>
                </a:solidFill>
                <a:latin typeface="Arial" pitchFamily="34" charset="0"/>
                <a:cs typeface="Arial" pitchFamily="34" charset="0"/>
              </a:rPr>
              <a:t>Құнанбайұлы </a:t>
            </a:r>
            <a:r>
              <a:rPr lang="ru-RU" sz="2400" dirty="0">
                <a:solidFill>
                  <a:schemeClr val="dk1"/>
                </a:solidFill>
                <a:latin typeface="Arial" pitchFamily="34" charset="0"/>
                <a:cs typeface="Arial" pitchFamily="34" charset="0"/>
              </a:rPr>
              <a:t>мен Ж. </a:t>
            </a:r>
            <a:r>
              <a:rPr lang="ru-RU" sz="2400" dirty="0" err="1">
                <a:solidFill>
                  <a:schemeClr val="dk1"/>
                </a:solidFill>
                <a:latin typeface="Arial" pitchFamily="34" charset="0"/>
                <a:cs typeface="Arial" pitchFamily="34" charset="0"/>
              </a:rPr>
              <a:t>Жабаевтың </a:t>
            </a:r>
            <a:r>
              <a:rPr lang="ru-RU" sz="2400" dirty="0">
                <a:solidFill>
                  <a:schemeClr val="dk1"/>
                </a:solidFill>
                <a:latin typeface="Arial" pitchFamily="34" charset="0"/>
                <a:cs typeface="Arial" pitchFamily="34" charset="0"/>
              </a:rPr>
              <a:t>150 </a:t>
            </a:r>
            <a:r>
              <a:rPr lang="ru-RU" sz="2400" dirty="0" err="1">
                <a:solidFill>
                  <a:schemeClr val="dk1"/>
                </a:solidFill>
                <a:latin typeface="Arial" pitchFamily="34" charset="0"/>
                <a:cs typeface="Arial" pitchFamily="34" charset="0"/>
              </a:rPr>
              <a:t>жылдық</a:t>
            </a:r>
            <a:r>
              <a:rPr lang="ru-RU" sz="2400" dirty="0">
                <a:solidFill>
                  <a:schemeClr val="dk1"/>
                </a:solidFill>
                <a:latin typeface="Arial" pitchFamily="34" charset="0"/>
                <a:cs typeface="Arial" pitchFamily="34" charset="0"/>
              </a:rPr>
              <a:t>, М. </a:t>
            </a:r>
            <a:r>
              <a:rPr lang="ru-RU" sz="2400" dirty="0" err="1">
                <a:solidFill>
                  <a:schemeClr val="dk1"/>
                </a:solidFill>
                <a:latin typeface="Arial" pitchFamily="34" charset="0"/>
                <a:cs typeface="Arial" pitchFamily="34" charset="0"/>
              </a:rPr>
              <a:t>Әуезов </a:t>
            </a:r>
            <a:r>
              <a:rPr lang="ru-RU" sz="2400" dirty="0">
                <a:solidFill>
                  <a:schemeClr val="dk1"/>
                </a:solidFill>
                <a:latin typeface="Arial" pitchFamily="34" charset="0"/>
                <a:cs typeface="Arial" pitchFamily="34" charset="0"/>
              </a:rPr>
              <a:t>пен Қ. </a:t>
            </a:r>
            <a:r>
              <a:rPr lang="ru-RU" sz="2400" dirty="0" err="1">
                <a:solidFill>
                  <a:schemeClr val="dk1"/>
                </a:solidFill>
                <a:latin typeface="Arial" pitchFamily="34" charset="0"/>
                <a:cs typeface="Arial" pitchFamily="34" charset="0"/>
              </a:rPr>
              <a:t>Сатпаевтың </a:t>
            </a:r>
            <a:r>
              <a:rPr lang="ru-RU" sz="2400" dirty="0">
                <a:solidFill>
                  <a:schemeClr val="dk1"/>
                </a:solidFill>
                <a:latin typeface="Arial" pitchFamily="34" charset="0"/>
                <a:cs typeface="Arial" pitchFamily="34" charset="0"/>
              </a:rPr>
              <a:t>100 </a:t>
            </a:r>
            <a:r>
              <a:rPr lang="ru-RU" sz="2400" dirty="0" err="1">
                <a:solidFill>
                  <a:schemeClr val="dk1"/>
                </a:solidFill>
                <a:latin typeface="Arial" pitchFamily="34" charset="0"/>
                <a:cs typeface="Arial" pitchFamily="34" charset="0"/>
              </a:rPr>
              <a:t>жылдық мерейтойлары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ЮНЕСКО-ның тегеурінімен</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дүниежүзілік ауқымда аталып</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өтуі ерекше</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оқиғалар болды</a:t>
            </a:r>
            <a:r>
              <a:rPr lang="ru-RU" sz="2400" dirty="0">
                <a:solidFill>
                  <a:schemeClr val="dk1"/>
                </a:solidFill>
                <a:latin typeface="Arial" pitchFamily="34" charset="0"/>
                <a:cs typeface="Arial" pitchFamily="34" charset="0"/>
              </a:rPr>
              <a:t>. </a:t>
            </a:r>
            <a:endParaRPr sz="2400" dirty="0">
              <a:solidFill>
                <a:schemeClr val="dk1"/>
              </a:solidFill>
              <a:latin typeface="Arial" pitchFamily="34" charset="0"/>
              <a:cs typeface="Arial" pitchFamily="34" charset="0"/>
            </a:endParaRPr>
          </a:p>
          <a:p>
            <a:pPr marL="0" lvl="0" indent="360045" algn="l" rtl="0">
              <a:spcBef>
                <a:spcPts val="0"/>
              </a:spcBef>
              <a:spcAft>
                <a:spcPts val="0"/>
              </a:spcAft>
              <a:buClr>
                <a:schemeClr val="dk1"/>
              </a:buClr>
              <a:buSzPts val="1100"/>
              <a:buFont typeface="Arial"/>
              <a:buNone/>
            </a:pPr>
            <a:endParaRPr sz="2400" dirty="0">
              <a:solidFill>
                <a:schemeClr val="dk1"/>
              </a:solidFill>
            </a:endParaRPr>
          </a:p>
        </p:txBody>
      </p:sp>
      <p:sp>
        <p:nvSpPr>
          <p:cNvPr id="98" name="Google Shape;98;p14"/>
          <p:cNvSpPr txBox="1"/>
          <p:nvPr/>
        </p:nvSpPr>
        <p:spPr>
          <a:xfrm>
            <a:off x="0" y="1"/>
            <a:ext cx="9144000" cy="836711"/>
          </a:xfrm>
          <a:prstGeom prst="rect">
            <a:avLst/>
          </a:prstGeom>
          <a:noFill/>
          <a:ln>
            <a:noFill/>
          </a:ln>
        </p:spPr>
        <p:txBody>
          <a:bodyPr spcFirstLastPara="1" wrap="square" lIns="91425" tIns="180000" rIns="91425" bIns="45700" anchor="t" anchorCtr="0">
            <a:noAutofit/>
          </a:bodyPr>
          <a:lstStyle/>
          <a:p>
            <a:pPr marL="0" marR="0" lvl="0" indent="0" algn="ctr" rtl="0">
              <a:spcBef>
                <a:spcPts val="0"/>
              </a:spcBef>
              <a:spcAft>
                <a:spcPts val="0"/>
              </a:spcAft>
              <a:buClr>
                <a:srgbClr val="005AAA"/>
              </a:buClr>
              <a:buSzPts val="3200"/>
              <a:buFont typeface="Arial"/>
              <a:buNone/>
            </a:pPr>
            <a:r>
              <a:rPr lang="ru-RU" sz="3200" b="1" dirty="0" err="1">
                <a:solidFill>
                  <a:srgbClr val="005AAA"/>
                </a:solidFill>
                <a:latin typeface="Arial" pitchFamily="34" charset="0"/>
                <a:cs typeface="Arial" pitchFamily="34" charset="0"/>
              </a:rPr>
              <a:t>Еліміздің мәдени және рухани</a:t>
            </a:r>
            <a:r>
              <a:rPr lang="ru-RU" sz="3200" b="1" dirty="0">
                <a:solidFill>
                  <a:srgbClr val="005AAA"/>
                </a:solidFill>
                <a:latin typeface="Arial" pitchFamily="34" charset="0"/>
                <a:cs typeface="Arial" pitchFamily="34" charset="0"/>
              </a:rPr>
              <a:t> </a:t>
            </a:r>
            <a:r>
              <a:rPr lang="ru-RU" sz="3200" b="1" dirty="0" err="1">
                <a:solidFill>
                  <a:srgbClr val="005AAA"/>
                </a:solidFill>
                <a:latin typeface="Arial" pitchFamily="34" charset="0"/>
                <a:cs typeface="Arial" pitchFamily="34" charset="0"/>
              </a:rPr>
              <a:t>өмірі</a:t>
            </a:r>
            <a:endParaRPr>
              <a:latin typeface="Arial" pitchFamily="34" charset="0"/>
              <a:cs typeface="Arial" pitchFamily="34" charset="0"/>
            </a:endParaRPr>
          </a:p>
        </p:txBody>
      </p:sp>
      <p:pic>
        <p:nvPicPr>
          <p:cNvPr id="2" name="Рисунок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348" y="3000372"/>
            <a:ext cx="7631832" cy="3577421"/>
          </a:xfrm>
          <a:prstGeom prst="rect">
            <a:avLst/>
          </a:prstGeom>
        </p:spPr>
      </p:pic>
      <p:sp>
        <p:nvSpPr>
          <p:cNvPr id="3" name="Прямоугольник 2"/>
          <p:cNvSpPr/>
          <p:nvPr/>
        </p:nvSpPr>
        <p:spPr>
          <a:xfrm>
            <a:off x="3571868" y="6627168"/>
            <a:ext cx="2177988" cy="230832"/>
          </a:xfrm>
          <a:prstGeom prst="rect">
            <a:avLst/>
          </a:prstGeom>
        </p:spPr>
        <p:txBody>
          <a:bodyPr wrap="square">
            <a:spAutoFit/>
          </a:bodyPr>
          <a:lstStyle/>
          <a:p>
            <a:pPr algn="ctr"/>
            <a:r>
              <a:rPr lang="en-US" sz="900" dirty="0" err="1" smtClean="0">
                <a:solidFill>
                  <a:schemeClr val="bg1">
                    <a:lumMod val="50000"/>
                  </a:schemeClr>
                </a:solidFill>
                <a:latin typeface="Arial" panose="020B0604020202020204" pitchFamily="34" charset="0"/>
                <a:cs typeface="Arial" panose="020B0604020202020204" pitchFamily="34" charset="0"/>
              </a:rPr>
              <a:t>M.aftershock.news</a:t>
            </a:r>
            <a:endParaRPr lang="en-US" sz="900" dirty="0">
              <a:solidFill>
                <a:schemeClr val="bg1">
                  <a:lumMod val="50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4786314" y="1357298"/>
            <a:ext cx="4000528" cy="4616700"/>
          </a:xfrm>
          <a:prstGeom prst="rect">
            <a:avLst/>
          </a:prstGeom>
          <a:noFill/>
          <a:ln>
            <a:noFill/>
          </a:ln>
        </p:spPr>
        <p:txBody>
          <a:bodyPr spcFirstLastPara="1" wrap="square" lIns="91425" tIns="45700" rIns="91425" bIns="45700" anchor="t" anchorCtr="0">
            <a:noAutofit/>
          </a:bodyPr>
          <a:lstStyle/>
          <a:p>
            <a:pPr marL="0" lvl="0" indent="360045" algn="ctr" rtl="0">
              <a:spcBef>
                <a:spcPts val="0"/>
              </a:spcBef>
              <a:spcAft>
                <a:spcPts val="0"/>
              </a:spcAft>
              <a:buClr>
                <a:schemeClr val="dk1"/>
              </a:buClr>
              <a:buSzPts val="1100"/>
              <a:buFont typeface="Arial"/>
              <a:buNone/>
            </a:pPr>
            <a:r>
              <a:rPr lang="ru-RU" sz="2400" dirty="0">
                <a:solidFill>
                  <a:schemeClr val="dk1"/>
                </a:solidFill>
                <a:latin typeface="Arial" pitchFamily="34" charset="0"/>
                <a:cs typeface="Arial" pitchFamily="34" charset="0"/>
              </a:rPr>
              <a:t>1995 </a:t>
            </a:r>
            <a:r>
              <a:rPr lang="ru-RU" sz="2400" dirty="0" err="1">
                <a:solidFill>
                  <a:schemeClr val="dk1"/>
                </a:solidFill>
                <a:latin typeface="Arial" pitchFamily="34" charset="0"/>
                <a:cs typeface="Arial" pitchFamily="34" charset="0"/>
              </a:rPr>
              <a:t>жылы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өткізілген қазақтың ұлы ақыны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ойшыл</a:t>
            </a:r>
            <a:r>
              <a:rPr lang="ru-RU" sz="2400" dirty="0">
                <a:solidFill>
                  <a:schemeClr val="dk1"/>
                </a:solidFill>
                <a:latin typeface="Arial" pitchFamily="34" charset="0"/>
                <a:cs typeface="Arial" pitchFamily="34" charset="0"/>
              </a:rPr>
              <a:t>, гуманист Абай </a:t>
            </a:r>
            <a:r>
              <a:rPr lang="ru-RU" sz="2400" dirty="0" err="1" smtClean="0">
                <a:solidFill>
                  <a:schemeClr val="dk1"/>
                </a:solidFill>
                <a:latin typeface="Arial" pitchFamily="34" charset="0"/>
                <a:cs typeface="Arial" pitchFamily="34" charset="0"/>
              </a:rPr>
              <a:t>Құнанбайұлының  </a:t>
            </a:r>
            <a:r>
              <a:rPr lang="ru-RU" sz="2400" dirty="0" err="1">
                <a:solidFill>
                  <a:schemeClr val="dk1"/>
                </a:solidFill>
                <a:latin typeface="Arial" pitchFamily="34" charset="0"/>
                <a:cs typeface="Arial" pitchFamily="34" charset="0"/>
              </a:rPr>
              <a:t>мерейтойы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бүкілхалықтық мерекеге</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айналып</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түрлі ғылыми басқосулар </a:t>
            </a:r>
            <a:r>
              <a:rPr lang="ru-RU" sz="2400" dirty="0">
                <a:solidFill>
                  <a:schemeClr val="dk1"/>
                </a:solidFill>
                <a:latin typeface="Arial" pitchFamily="34" charset="0"/>
                <a:cs typeface="Arial" pitchFamily="34" charset="0"/>
              </a:rPr>
              <a:t>мен </a:t>
            </a:r>
            <a:r>
              <a:rPr lang="ru-RU" sz="2400" dirty="0" err="1">
                <a:solidFill>
                  <a:schemeClr val="dk1"/>
                </a:solidFill>
                <a:latin typeface="Arial" pitchFamily="34" charset="0"/>
                <a:cs typeface="Arial" pitchFamily="34" charset="0"/>
              </a:rPr>
              <a:t>мерекелік</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шаралар</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Мәскеу</a:t>
            </a:r>
            <a:r>
              <a:rPr lang="ru-RU" sz="2400" dirty="0">
                <a:solidFill>
                  <a:schemeClr val="dk1"/>
                </a:solidFill>
                <a:latin typeface="Arial" pitchFamily="34" charset="0"/>
                <a:cs typeface="Arial" pitchFamily="34" charset="0"/>
              </a:rPr>
              <a:t>, Париж, Лондон, </a:t>
            </a:r>
            <a:r>
              <a:rPr lang="ru-RU" sz="2400" dirty="0" err="1">
                <a:solidFill>
                  <a:schemeClr val="dk1"/>
                </a:solidFill>
                <a:latin typeface="Arial" pitchFamily="34" charset="0"/>
                <a:cs typeface="Arial" pitchFamily="34" charset="0"/>
              </a:rPr>
              <a:t>Алматы</a:t>
            </a:r>
            <a:r>
              <a:rPr lang="ru-RU" sz="2400" dirty="0">
                <a:solidFill>
                  <a:schemeClr val="dk1"/>
                </a:solidFill>
                <a:latin typeface="Arial" pitchFamily="34" charset="0"/>
                <a:cs typeface="Arial" pitchFamily="34" charset="0"/>
              </a:rPr>
              <a:t>, Семей </a:t>
            </a:r>
            <a:r>
              <a:rPr lang="ru-RU" sz="2400" dirty="0" err="1">
                <a:solidFill>
                  <a:schemeClr val="dk1"/>
                </a:solidFill>
                <a:latin typeface="Arial" pitchFamily="34" charset="0"/>
                <a:cs typeface="Arial" pitchFamily="34" charset="0"/>
              </a:rPr>
              <a:t>қалаларында және ақынның туған жері</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Шыңғыс өңірінде өткізілді</a:t>
            </a:r>
            <a:r>
              <a:rPr lang="ru-RU" sz="2400" dirty="0">
                <a:solidFill>
                  <a:schemeClr val="dk1"/>
                </a:solidFill>
                <a:latin typeface="Arial" pitchFamily="34" charset="0"/>
                <a:cs typeface="Arial" pitchFamily="34" charset="0"/>
              </a:rPr>
              <a:t>. </a:t>
            </a:r>
            <a:endParaRPr sz="2400" dirty="0">
              <a:solidFill>
                <a:schemeClr val="dk1"/>
              </a:solidFill>
              <a:latin typeface="Arial" pitchFamily="34" charset="0"/>
              <a:cs typeface="Arial" pitchFamily="34" charset="0"/>
            </a:endParaRPr>
          </a:p>
        </p:txBody>
      </p:sp>
      <p:sp>
        <p:nvSpPr>
          <p:cNvPr id="104" name="Google Shape;104;p15"/>
          <p:cNvSpPr txBox="1"/>
          <p:nvPr/>
        </p:nvSpPr>
        <p:spPr>
          <a:xfrm>
            <a:off x="0" y="357166"/>
            <a:ext cx="9144000" cy="836711"/>
          </a:xfrm>
          <a:prstGeom prst="rect">
            <a:avLst/>
          </a:prstGeom>
          <a:noFill/>
          <a:ln>
            <a:noFill/>
          </a:ln>
        </p:spPr>
        <p:txBody>
          <a:bodyPr spcFirstLastPara="1" wrap="square" lIns="91425" tIns="180000" rIns="91425" bIns="45700" anchor="t" anchorCtr="0">
            <a:noAutofit/>
          </a:bodyPr>
          <a:lstStyle/>
          <a:p>
            <a:pPr marL="0" marR="0" lvl="0" indent="0" algn="ctr" rtl="0">
              <a:spcBef>
                <a:spcPts val="0"/>
              </a:spcBef>
              <a:spcAft>
                <a:spcPts val="0"/>
              </a:spcAft>
              <a:buClr>
                <a:srgbClr val="005AAA"/>
              </a:buClr>
              <a:buSzPts val="3200"/>
              <a:buFont typeface="Arial"/>
              <a:buNone/>
            </a:pPr>
            <a:r>
              <a:rPr lang="ru-RU" sz="3200" b="1" dirty="0">
                <a:solidFill>
                  <a:srgbClr val="005AAA"/>
                </a:solidFill>
                <a:latin typeface="Arial" pitchFamily="34" charset="0"/>
                <a:cs typeface="Arial" pitchFamily="34" charset="0"/>
              </a:rPr>
              <a:t>Абай </a:t>
            </a:r>
            <a:r>
              <a:rPr lang="ru-RU" sz="3200" b="1" dirty="0" err="1">
                <a:solidFill>
                  <a:srgbClr val="005AAA"/>
                </a:solidFill>
                <a:latin typeface="Arial" pitchFamily="34" charset="0"/>
                <a:cs typeface="Arial" pitchFamily="34" charset="0"/>
              </a:rPr>
              <a:t>Құнанбайұлының мерейтойы</a:t>
            </a:r>
            <a:endParaRPr>
              <a:latin typeface="Arial" pitchFamily="34" charset="0"/>
              <a:cs typeface="Arial" pitchFamily="34" charset="0"/>
            </a:endParaRPr>
          </a:p>
        </p:txBody>
      </p:sp>
      <p:pic>
        <p:nvPicPr>
          <p:cNvPr id="105" name="Google Shape;105;p15"/>
          <p:cNvPicPr preferRelativeResize="0"/>
          <p:nvPr/>
        </p:nvPicPr>
        <p:blipFill>
          <a:blip r:embed="rId3" cstate="print">
            <a:alphaModFix/>
          </a:blip>
          <a:stretch>
            <a:fillRect/>
          </a:stretch>
        </p:blipFill>
        <p:spPr>
          <a:xfrm>
            <a:off x="214282" y="1428736"/>
            <a:ext cx="4286280" cy="4704865"/>
          </a:xfrm>
          <a:prstGeom prst="rect">
            <a:avLst/>
          </a:prstGeom>
          <a:noFill/>
          <a:ln>
            <a:noFill/>
          </a:ln>
        </p:spPr>
      </p:pic>
      <p:sp>
        <p:nvSpPr>
          <p:cNvPr id="106" name="Google Shape;106;p15"/>
          <p:cNvSpPr txBox="1"/>
          <p:nvPr/>
        </p:nvSpPr>
        <p:spPr>
          <a:xfrm>
            <a:off x="785786" y="6215082"/>
            <a:ext cx="2673300" cy="28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RU" sz="900" dirty="0" err="1">
                <a:solidFill>
                  <a:srgbClr val="B7B7B7"/>
                </a:solidFill>
              </a:rPr>
              <a:t>taldykorgangazeta.kz</a:t>
            </a:r>
            <a:endParaRPr sz="900">
              <a:solidFill>
                <a:srgbClr val="B7B7B7"/>
              </a:solidFill>
            </a:endParaRPr>
          </a:p>
          <a:p>
            <a:pPr marL="0" lvl="0" indent="0" algn="ctr" rtl="0">
              <a:spcBef>
                <a:spcPts val="0"/>
              </a:spcBef>
              <a:spcAft>
                <a:spcPts val="0"/>
              </a:spcAft>
              <a:buNone/>
            </a:pPr>
            <a:endParaRPr>
              <a:solidFill>
                <a:srgbClr val="B7B7B7"/>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p:nvPr/>
        </p:nvSpPr>
        <p:spPr>
          <a:xfrm>
            <a:off x="0" y="0"/>
            <a:ext cx="9144000" cy="836712"/>
          </a:xfrm>
          <a:prstGeom prst="rect">
            <a:avLst/>
          </a:prstGeom>
          <a:noFill/>
          <a:ln>
            <a:noFill/>
          </a:ln>
        </p:spPr>
        <p:txBody>
          <a:bodyPr spcFirstLastPara="1" wrap="square" lIns="91425" tIns="180000" rIns="91425" bIns="45700" anchor="t" anchorCtr="0">
            <a:noAutofit/>
          </a:bodyPr>
          <a:lstStyle/>
          <a:p>
            <a:pPr marL="0" marR="0" lvl="0" indent="0" algn="ctr" rtl="0">
              <a:spcBef>
                <a:spcPts val="0"/>
              </a:spcBef>
              <a:spcAft>
                <a:spcPts val="0"/>
              </a:spcAft>
              <a:buClr>
                <a:srgbClr val="005AAA"/>
              </a:buClr>
              <a:buSzPts val="3200"/>
              <a:buFont typeface="Arial"/>
              <a:buNone/>
            </a:pPr>
            <a:r>
              <a:rPr lang="ru-RU" sz="3200" b="1" dirty="0">
                <a:solidFill>
                  <a:srgbClr val="005AAA"/>
                </a:solidFill>
                <a:latin typeface="Arial" pitchFamily="34" charset="0"/>
                <a:cs typeface="Arial" pitchFamily="34" charset="0"/>
              </a:rPr>
              <a:t>Жамбыл </a:t>
            </a:r>
            <a:r>
              <a:rPr lang="ru-RU" sz="3200" b="1" dirty="0" err="1">
                <a:solidFill>
                  <a:srgbClr val="005AAA"/>
                </a:solidFill>
                <a:latin typeface="Arial" pitchFamily="34" charset="0"/>
                <a:cs typeface="Arial" pitchFamily="34" charset="0"/>
              </a:rPr>
              <a:t>Жабаев</a:t>
            </a:r>
            <a:r>
              <a:rPr lang="ru-RU" sz="3200" b="1" dirty="0">
                <a:solidFill>
                  <a:srgbClr val="005AAA"/>
                </a:solidFill>
                <a:latin typeface="Arial" pitchFamily="34" charset="0"/>
                <a:cs typeface="Arial" pitchFamily="34" charset="0"/>
              </a:rPr>
              <a:t> </a:t>
            </a:r>
            <a:r>
              <a:rPr lang="ru-RU" sz="3200" b="1" dirty="0" err="1">
                <a:solidFill>
                  <a:srgbClr val="005AAA"/>
                </a:solidFill>
                <a:latin typeface="Arial" pitchFamily="34" charset="0"/>
                <a:cs typeface="Arial" pitchFamily="34" charset="0"/>
              </a:rPr>
              <a:t>жылы</a:t>
            </a:r>
            <a:endParaRPr>
              <a:latin typeface="Arial" pitchFamily="34" charset="0"/>
              <a:cs typeface="Arial" pitchFamily="34" charset="0"/>
            </a:endParaRPr>
          </a:p>
        </p:txBody>
      </p:sp>
      <p:sp>
        <p:nvSpPr>
          <p:cNvPr id="112" name="Google Shape;112;p16"/>
          <p:cNvSpPr/>
          <p:nvPr/>
        </p:nvSpPr>
        <p:spPr>
          <a:xfrm>
            <a:off x="308400" y="836700"/>
            <a:ext cx="8549880" cy="4218900"/>
          </a:xfrm>
          <a:prstGeom prst="rect">
            <a:avLst/>
          </a:prstGeom>
          <a:noFill/>
          <a:ln>
            <a:noFill/>
          </a:ln>
        </p:spPr>
        <p:txBody>
          <a:bodyPr spcFirstLastPara="1" wrap="square" lIns="91425" tIns="45700" rIns="91425" bIns="45700" anchor="t" anchorCtr="0">
            <a:noAutofit/>
          </a:bodyPr>
          <a:lstStyle/>
          <a:p>
            <a:pPr marL="0" lvl="0" indent="360045" algn="just" rtl="0">
              <a:spcBef>
                <a:spcPts val="0"/>
              </a:spcBef>
              <a:spcAft>
                <a:spcPts val="0"/>
              </a:spcAft>
              <a:buClr>
                <a:schemeClr val="dk1"/>
              </a:buClr>
              <a:buSzPts val="1100"/>
              <a:buFont typeface="Arial"/>
              <a:buNone/>
            </a:pPr>
            <a:r>
              <a:rPr lang="ru-RU" sz="2400" dirty="0">
                <a:solidFill>
                  <a:schemeClr val="dk1"/>
                </a:solidFill>
                <a:latin typeface="Arial" pitchFamily="34" charset="0"/>
                <a:cs typeface="Arial" pitchFamily="34" charset="0"/>
              </a:rPr>
              <a:t>1996 </a:t>
            </a:r>
            <a:r>
              <a:rPr lang="ru-RU" sz="2400" dirty="0" err="1">
                <a:solidFill>
                  <a:schemeClr val="dk1"/>
                </a:solidFill>
                <a:latin typeface="Arial" pitchFamily="34" charset="0"/>
                <a:cs typeface="Arial" pitchFamily="34" charset="0"/>
              </a:rPr>
              <a:t>жылы</a:t>
            </a:r>
            <a:r>
              <a:rPr lang="ru-RU" sz="2400" dirty="0">
                <a:solidFill>
                  <a:schemeClr val="dk1"/>
                </a:solidFill>
                <a:latin typeface="Arial" pitchFamily="34" charset="0"/>
                <a:cs typeface="Arial" pitchFamily="34" charset="0"/>
              </a:rPr>
              <a:t> «ХХ </a:t>
            </a:r>
            <a:r>
              <a:rPr lang="ru-RU" sz="2400" dirty="0" err="1">
                <a:solidFill>
                  <a:schemeClr val="dk1"/>
                </a:solidFill>
                <a:latin typeface="Arial" pitchFamily="34" charset="0"/>
                <a:cs typeface="Arial" pitchFamily="34" charset="0"/>
              </a:rPr>
              <a:t>ғасырдың Гомері</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атағын иеленген</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суырыпсалма</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ақын </a:t>
            </a:r>
            <a:r>
              <a:rPr lang="ru-RU" sz="2400" dirty="0">
                <a:solidFill>
                  <a:schemeClr val="dk1"/>
                </a:solidFill>
                <a:latin typeface="Arial" pitchFamily="34" charset="0"/>
                <a:cs typeface="Arial" pitchFamily="34" charset="0"/>
              </a:rPr>
              <a:t>Жамбыл </a:t>
            </a:r>
            <a:r>
              <a:rPr lang="ru-RU" sz="2400" dirty="0" err="1">
                <a:solidFill>
                  <a:schemeClr val="dk1"/>
                </a:solidFill>
                <a:latin typeface="Arial" pitchFamily="34" charset="0"/>
                <a:cs typeface="Arial" pitchFamily="34" charset="0"/>
              </a:rPr>
              <a:t>Жабаев</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жылы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жарияланып</a:t>
            </a:r>
            <a:r>
              <a:rPr lang="ru-RU" sz="2400" dirty="0">
                <a:solidFill>
                  <a:schemeClr val="dk1"/>
                </a:solidFill>
                <a:latin typeface="Arial" pitchFamily="34" charset="0"/>
                <a:cs typeface="Arial" pitchFamily="34" charset="0"/>
              </a:rPr>
              <a:t>, ел </a:t>
            </a:r>
            <a:r>
              <a:rPr lang="ru-RU" sz="2400" dirty="0" err="1">
                <a:solidFill>
                  <a:schemeClr val="dk1"/>
                </a:solidFill>
                <a:latin typeface="Arial" pitchFamily="34" charset="0"/>
                <a:cs typeface="Arial" pitchFamily="34" charset="0"/>
              </a:rPr>
              <a:t>астанасы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Алматы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туған жері</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Ұзынағаш және басқа </a:t>
            </a:r>
            <a:r>
              <a:rPr lang="ru-RU" sz="2400" dirty="0">
                <a:solidFill>
                  <a:schemeClr val="dk1"/>
                </a:solidFill>
                <a:latin typeface="Arial" pitchFamily="34" charset="0"/>
                <a:cs typeface="Arial" pitchFamily="34" charset="0"/>
              </a:rPr>
              <a:t>да </a:t>
            </a:r>
            <a:r>
              <a:rPr lang="ru-RU" sz="2400" dirty="0" err="1">
                <a:solidFill>
                  <a:schemeClr val="dk1"/>
                </a:solidFill>
                <a:latin typeface="Arial" pitchFamily="34" charset="0"/>
                <a:cs typeface="Arial" pitchFamily="34" charset="0"/>
              </a:rPr>
              <a:t>ірі</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қалаларда мерейтой</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өтті</a:t>
            </a:r>
            <a:r>
              <a:rPr lang="ru-RU" sz="2400" dirty="0">
                <a:solidFill>
                  <a:schemeClr val="dk1"/>
                </a:solidFill>
                <a:latin typeface="Arial" pitchFamily="34" charset="0"/>
                <a:cs typeface="Arial" pitchFamily="34" charset="0"/>
              </a:rPr>
              <a:t>. </a:t>
            </a:r>
            <a:endParaRPr sz="2400">
              <a:latin typeface="Arial" pitchFamily="34" charset="0"/>
              <a:cs typeface="Arial" pitchFamily="34" charset="0"/>
            </a:endParaRPr>
          </a:p>
        </p:txBody>
      </p:sp>
      <p:sp>
        <p:nvSpPr>
          <p:cNvPr id="113" name="Google Shape;113;p16"/>
          <p:cNvSpPr txBox="1"/>
          <p:nvPr/>
        </p:nvSpPr>
        <p:spPr>
          <a:xfrm>
            <a:off x="3143240" y="6357958"/>
            <a:ext cx="2673300" cy="28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RU" sz="900" dirty="0" err="1">
                <a:solidFill>
                  <a:srgbClr val="B7B7B7"/>
                </a:solidFill>
              </a:rPr>
              <a:t>kaz.tengrinews.kz</a:t>
            </a:r>
            <a:endParaRPr sz="900">
              <a:solidFill>
                <a:srgbClr val="B7B7B7"/>
              </a:solidFill>
            </a:endParaRPr>
          </a:p>
          <a:p>
            <a:pPr marL="0" lvl="0" indent="0" algn="ctr" rtl="0">
              <a:spcBef>
                <a:spcPts val="0"/>
              </a:spcBef>
              <a:spcAft>
                <a:spcPts val="0"/>
              </a:spcAft>
              <a:buNone/>
            </a:pPr>
            <a:endParaRPr>
              <a:solidFill>
                <a:srgbClr val="B7B7B7"/>
              </a:solidFill>
            </a:endParaRPr>
          </a:p>
        </p:txBody>
      </p:sp>
      <p:pic>
        <p:nvPicPr>
          <p:cNvPr id="114" name="Google Shape;114;p16"/>
          <p:cNvPicPr preferRelativeResize="0"/>
          <p:nvPr/>
        </p:nvPicPr>
        <p:blipFill>
          <a:blip r:embed="rId3" cstate="print">
            <a:alphaModFix/>
          </a:blip>
          <a:stretch>
            <a:fillRect/>
          </a:stretch>
        </p:blipFill>
        <p:spPr>
          <a:xfrm>
            <a:off x="857224" y="2714620"/>
            <a:ext cx="7215238" cy="3571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p:nvPr/>
        </p:nvSpPr>
        <p:spPr>
          <a:xfrm>
            <a:off x="0" y="0"/>
            <a:ext cx="9144000" cy="874500"/>
          </a:xfrm>
          <a:prstGeom prst="rect">
            <a:avLst/>
          </a:prstGeom>
          <a:noFill/>
          <a:ln>
            <a:noFill/>
          </a:ln>
        </p:spPr>
        <p:txBody>
          <a:bodyPr spcFirstLastPara="1" wrap="square" lIns="91425" tIns="180000" rIns="91425" bIns="45700" anchor="t" anchorCtr="0">
            <a:noAutofit/>
          </a:bodyPr>
          <a:lstStyle/>
          <a:p>
            <a:pPr marL="0" marR="0" lvl="0" indent="0" algn="ctr" rtl="0">
              <a:spcBef>
                <a:spcPts val="0"/>
              </a:spcBef>
              <a:spcAft>
                <a:spcPts val="0"/>
              </a:spcAft>
              <a:buClr>
                <a:srgbClr val="005AAA"/>
              </a:buClr>
              <a:buSzPts val="3200"/>
              <a:buFont typeface="Arial"/>
              <a:buNone/>
            </a:pPr>
            <a:r>
              <a:rPr lang="ru-RU" sz="3200" b="1" dirty="0">
                <a:solidFill>
                  <a:srgbClr val="005AAA"/>
                </a:solidFill>
                <a:latin typeface="Arial" pitchFamily="34" charset="0"/>
                <a:cs typeface="Arial" pitchFamily="34" charset="0"/>
              </a:rPr>
              <a:t>М. О. </a:t>
            </a:r>
            <a:r>
              <a:rPr lang="ru-RU" sz="3200" b="1" dirty="0" err="1">
                <a:solidFill>
                  <a:srgbClr val="005AAA"/>
                </a:solidFill>
                <a:latin typeface="Arial" pitchFamily="34" charset="0"/>
                <a:cs typeface="Arial" pitchFamily="34" charset="0"/>
              </a:rPr>
              <a:t>Әуезовтың </a:t>
            </a:r>
            <a:r>
              <a:rPr lang="ru-RU" sz="3200" b="1" dirty="0">
                <a:solidFill>
                  <a:srgbClr val="005AAA"/>
                </a:solidFill>
                <a:latin typeface="Arial" pitchFamily="34" charset="0"/>
                <a:cs typeface="Arial" pitchFamily="34" charset="0"/>
              </a:rPr>
              <a:t>100 </a:t>
            </a:r>
            <a:r>
              <a:rPr lang="ru-RU" sz="3200" b="1" dirty="0" err="1">
                <a:solidFill>
                  <a:srgbClr val="005AAA"/>
                </a:solidFill>
                <a:latin typeface="Arial" pitchFamily="34" charset="0"/>
                <a:cs typeface="Arial" pitchFamily="34" charset="0"/>
              </a:rPr>
              <a:t>жылдық мерейтойы</a:t>
            </a:r>
            <a:endParaRPr sz="3200" b="0">
              <a:solidFill>
                <a:srgbClr val="005AAA"/>
              </a:solidFill>
              <a:latin typeface="Arial" pitchFamily="34" charset="0"/>
              <a:ea typeface="Arial"/>
              <a:cs typeface="Arial" pitchFamily="34" charset="0"/>
              <a:sym typeface="Arial"/>
            </a:endParaRPr>
          </a:p>
        </p:txBody>
      </p:sp>
      <p:sp>
        <p:nvSpPr>
          <p:cNvPr id="120" name="Google Shape;120;p17"/>
          <p:cNvSpPr/>
          <p:nvPr/>
        </p:nvSpPr>
        <p:spPr>
          <a:xfrm>
            <a:off x="428596" y="874500"/>
            <a:ext cx="8391854" cy="4587600"/>
          </a:xfrm>
          <a:prstGeom prst="rect">
            <a:avLst/>
          </a:prstGeom>
          <a:noFill/>
          <a:ln>
            <a:noFill/>
          </a:ln>
        </p:spPr>
        <p:txBody>
          <a:bodyPr spcFirstLastPara="1" wrap="square" lIns="91425" tIns="45700" rIns="91425" bIns="45700" anchor="t" anchorCtr="0">
            <a:noAutofit/>
          </a:bodyPr>
          <a:lstStyle/>
          <a:p>
            <a:pPr marL="0" lvl="0" indent="360045" algn="just" rtl="0">
              <a:spcBef>
                <a:spcPts val="0"/>
              </a:spcBef>
              <a:spcAft>
                <a:spcPts val="0"/>
              </a:spcAft>
              <a:buClr>
                <a:schemeClr val="dk1"/>
              </a:buClr>
              <a:buSzPts val="1100"/>
              <a:buFont typeface="Arial"/>
              <a:buNone/>
            </a:pPr>
            <a:r>
              <a:rPr lang="ru-RU" sz="2400" dirty="0">
                <a:solidFill>
                  <a:schemeClr val="dk1"/>
                </a:solidFill>
                <a:latin typeface="Arial" pitchFamily="34" charset="0"/>
                <a:cs typeface="Arial" pitchFamily="34" charset="0"/>
              </a:rPr>
              <a:t>1997 </a:t>
            </a:r>
            <a:r>
              <a:rPr lang="ru-RU" sz="2400" dirty="0" err="1">
                <a:solidFill>
                  <a:schemeClr val="dk1"/>
                </a:solidFill>
                <a:latin typeface="Arial" pitchFamily="34" charset="0"/>
                <a:cs typeface="Arial" pitchFamily="34" charset="0"/>
              </a:rPr>
              <a:t>жылы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жазушы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танымал</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ғалым </a:t>
            </a:r>
            <a:r>
              <a:rPr lang="ru-RU" sz="2400" dirty="0">
                <a:solidFill>
                  <a:schemeClr val="dk1"/>
                </a:solidFill>
                <a:latin typeface="Arial" pitchFamily="34" charset="0"/>
                <a:cs typeface="Arial" pitchFamily="34" charset="0"/>
              </a:rPr>
              <a:t>М. О. </a:t>
            </a:r>
            <a:r>
              <a:rPr lang="ru-RU" sz="2400" dirty="0" err="1">
                <a:solidFill>
                  <a:schemeClr val="dk1"/>
                </a:solidFill>
                <a:latin typeface="Arial" pitchFamily="34" charset="0"/>
                <a:cs typeface="Arial" pitchFamily="34" charset="0"/>
              </a:rPr>
              <a:t>Әуезовтың </a:t>
            </a:r>
            <a:r>
              <a:rPr lang="ru-RU" sz="2400" dirty="0">
                <a:solidFill>
                  <a:schemeClr val="dk1"/>
                </a:solidFill>
                <a:latin typeface="Arial" pitchFamily="34" charset="0"/>
                <a:cs typeface="Arial" pitchFamily="34" charset="0"/>
              </a:rPr>
              <a:t>100 </a:t>
            </a:r>
            <a:r>
              <a:rPr lang="ru-RU" sz="2400" dirty="0" err="1">
                <a:solidFill>
                  <a:schemeClr val="dk1"/>
                </a:solidFill>
                <a:latin typeface="Arial" pitchFamily="34" charset="0"/>
                <a:cs typeface="Arial" pitchFamily="34" charset="0"/>
              </a:rPr>
              <a:t>жылдық мерейтойы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дүниежүзілік деңгейде аталып</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өтілді</a:t>
            </a:r>
            <a:r>
              <a:rPr lang="ru-RU" sz="2400" dirty="0">
                <a:solidFill>
                  <a:schemeClr val="dk1"/>
                </a:solidFill>
                <a:latin typeface="Arial" pitchFamily="34" charset="0"/>
                <a:cs typeface="Arial" pitchFamily="34" charset="0"/>
              </a:rPr>
              <a:t>. </a:t>
            </a:r>
            <a:endParaRPr sz="2400">
              <a:solidFill>
                <a:schemeClr val="dk1"/>
              </a:solidFill>
              <a:latin typeface="Arial" pitchFamily="34" charset="0"/>
              <a:cs typeface="Arial" pitchFamily="34" charset="0"/>
            </a:endParaRPr>
          </a:p>
        </p:txBody>
      </p:sp>
      <p:pic>
        <p:nvPicPr>
          <p:cNvPr id="121" name="Google Shape;121;p17"/>
          <p:cNvPicPr preferRelativeResize="0"/>
          <p:nvPr/>
        </p:nvPicPr>
        <p:blipFill>
          <a:blip r:embed="rId3" cstate="print">
            <a:alphaModFix/>
          </a:blip>
          <a:stretch>
            <a:fillRect/>
          </a:stretch>
        </p:blipFill>
        <p:spPr>
          <a:xfrm>
            <a:off x="1000100" y="2285992"/>
            <a:ext cx="6858048" cy="4143404"/>
          </a:xfrm>
          <a:prstGeom prst="rect">
            <a:avLst/>
          </a:prstGeom>
          <a:noFill/>
          <a:ln>
            <a:noFill/>
          </a:ln>
        </p:spPr>
      </p:pic>
      <p:sp>
        <p:nvSpPr>
          <p:cNvPr id="122" name="Google Shape;122;p17"/>
          <p:cNvSpPr txBox="1"/>
          <p:nvPr/>
        </p:nvSpPr>
        <p:spPr>
          <a:xfrm>
            <a:off x="3143240" y="6357958"/>
            <a:ext cx="2673300" cy="28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RU" sz="900" dirty="0" err="1">
                <a:solidFill>
                  <a:srgbClr val="B7B7B7"/>
                </a:solidFill>
              </a:rPr>
              <a:t>elarna.net</a:t>
            </a:r>
            <a:endParaRPr sz="900">
              <a:solidFill>
                <a:srgbClr val="B7B7B7"/>
              </a:solidFill>
            </a:endParaRPr>
          </a:p>
          <a:p>
            <a:pPr marL="0" lvl="0" indent="0" algn="ctr" rtl="0">
              <a:spcBef>
                <a:spcPts val="0"/>
              </a:spcBef>
              <a:spcAft>
                <a:spcPts val="0"/>
              </a:spcAft>
              <a:buNone/>
            </a:pPr>
            <a:endParaRPr>
              <a:solidFill>
                <a:srgbClr val="B7B7B7"/>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p:nvPr/>
        </p:nvSpPr>
        <p:spPr>
          <a:xfrm>
            <a:off x="0" y="0"/>
            <a:ext cx="9144000" cy="584775"/>
          </a:xfrm>
          <a:prstGeom prst="rect">
            <a:avLst/>
          </a:prstGeom>
          <a:noFill/>
          <a:ln>
            <a:noFill/>
          </a:ln>
        </p:spPr>
        <p:txBody>
          <a:bodyPr spcFirstLastPara="1" wrap="square" lIns="91425" tIns="180000" rIns="91425" bIns="45700" anchor="t" anchorCtr="0">
            <a:noAutofit/>
          </a:bodyPr>
          <a:lstStyle/>
          <a:p>
            <a:pPr marL="0" marR="0" lvl="0" indent="0" algn="ctr" rtl="0">
              <a:spcBef>
                <a:spcPts val="0"/>
              </a:spcBef>
              <a:spcAft>
                <a:spcPts val="0"/>
              </a:spcAft>
              <a:buNone/>
            </a:pPr>
            <a:r>
              <a:rPr lang="ru-RU" sz="3200" b="1" dirty="0">
                <a:solidFill>
                  <a:srgbClr val="005AAA"/>
                </a:solidFill>
                <a:latin typeface="Arial" pitchFamily="34" charset="0"/>
                <a:cs typeface="Arial" pitchFamily="34" charset="0"/>
              </a:rPr>
              <a:t>Қ. И. </a:t>
            </a:r>
            <a:r>
              <a:rPr lang="ru-RU" sz="3200" b="1" dirty="0" err="1">
                <a:solidFill>
                  <a:srgbClr val="005AAA"/>
                </a:solidFill>
                <a:latin typeface="Arial" pitchFamily="34" charset="0"/>
                <a:cs typeface="Arial" pitchFamily="34" charset="0"/>
              </a:rPr>
              <a:t>Сәтбаев </a:t>
            </a:r>
            <a:r>
              <a:rPr lang="ru-RU" sz="3200" b="1" dirty="0">
                <a:solidFill>
                  <a:srgbClr val="005AAA"/>
                </a:solidFill>
                <a:latin typeface="Arial" pitchFamily="34" charset="0"/>
                <a:cs typeface="Arial" pitchFamily="34" charset="0"/>
              </a:rPr>
              <a:t>100 </a:t>
            </a:r>
            <a:r>
              <a:rPr lang="ru-RU" sz="3200" b="1" dirty="0" err="1">
                <a:solidFill>
                  <a:srgbClr val="005AAA"/>
                </a:solidFill>
                <a:latin typeface="Arial" pitchFamily="34" charset="0"/>
                <a:cs typeface="Arial" pitchFamily="34" charset="0"/>
              </a:rPr>
              <a:t>жылдық мерейтойы</a:t>
            </a:r>
            <a:endParaRPr>
              <a:latin typeface="Arial" pitchFamily="34" charset="0"/>
              <a:cs typeface="Arial" pitchFamily="34" charset="0"/>
            </a:endParaRPr>
          </a:p>
        </p:txBody>
      </p:sp>
      <p:sp>
        <p:nvSpPr>
          <p:cNvPr id="128" name="Google Shape;128;p18"/>
          <p:cNvSpPr/>
          <p:nvPr/>
        </p:nvSpPr>
        <p:spPr>
          <a:xfrm>
            <a:off x="285720" y="1000108"/>
            <a:ext cx="8496900" cy="4641000"/>
          </a:xfrm>
          <a:prstGeom prst="rect">
            <a:avLst/>
          </a:prstGeom>
          <a:noFill/>
          <a:ln>
            <a:noFill/>
          </a:ln>
        </p:spPr>
        <p:txBody>
          <a:bodyPr spcFirstLastPara="1" wrap="square" lIns="91425" tIns="45700" rIns="91425" bIns="45700" anchor="t" anchorCtr="0">
            <a:noAutofit/>
          </a:bodyPr>
          <a:lstStyle/>
          <a:p>
            <a:pPr marL="0" lvl="0" indent="360045" algn="just" rtl="0">
              <a:spcBef>
                <a:spcPts val="0"/>
              </a:spcBef>
              <a:spcAft>
                <a:spcPts val="0"/>
              </a:spcAft>
              <a:buClr>
                <a:schemeClr val="dk1"/>
              </a:buClr>
              <a:buSzPts val="1100"/>
              <a:buFont typeface="Arial"/>
              <a:buNone/>
            </a:pPr>
            <a:r>
              <a:rPr lang="ru-RU" sz="2400" dirty="0">
                <a:solidFill>
                  <a:schemeClr val="dk1"/>
                </a:solidFill>
                <a:latin typeface="Arial" pitchFamily="34" charset="0"/>
                <a:cs typeface="Arial" pitchFamily="34" charset="0"/>
              </a:rPr>
              <a:t>1999 </a:t>
            </a:r>
            <a:r>
              <a:rPr lang="ru-RU" sz="2400" dirty="0" err="1">
                <a:solidFill>
                  <a:schemeClr val="dk1"/>
                </a:solidFill>
                <a:latin typeface="Arial" pitchFamily="34" charset="0"/>
                <a:cs typeface="Arial" pitchFamily="34" charset="0"/>
              </a:rPr>
              <a:t>жылы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ЮНЕСКО-ның шешімімен</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Қазақстан Ғылым академиясының негізін</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қалаушы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оның тұңғыш президенті</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ғалым Қаныш Имантайұлы Сәтбаевтың </a:t>
            </a:r>
            <a:r>
              <a:rPr lang="ru-RU" sz="2400" dirty="0">
                <a:solidFill>
                  <a:schemeClr val="dk1"/>
                </a:solidFill>
                <a:latin typeface="Arial" pitchFamily="34" charset="0"/>
                <a:cs typeface="Arial" pitchFamily="34" charset="0"/>
              </a:rPr>
              <a:t>100 </a:t>
            </a:r>
            <a:r>
              <a:rPr lang="ru-RU" sz="2400" dirty="0" err="1">
                <a:solidFill>
                  <a:schemeClr val="dk1"/>
                </a:solidFill>
                <a:latin typeface="Arial" pitchFamily="34" charset="0"/>
                <a:cs typeface="Arial" pitchFamily="34" charset="0"/>
              </a:rPr>
              <a:t>жылдық мерейтойы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аталып</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өтті</a:t>
            </a:r>
            <a:r>
              <a:rPr lang="ru-RU" sz="2400" dirty="0">
                <a:solidFill>
                  <a:schemeClr val="dk1"/>
                </a:solidFill>
                <a:latin typeface="Arial" pitchFamily="34" charset="0"/>
                <a:cs typeface="Arial" pitchFamily="34" charset="0"/>
              </a:rPr>
              <a:t>. </a:t>
            </a:r>
            <a:endParaRPr sz="2400">
              <a:solidFill>
                <a:schemeClr val="dk1"/>
              </a:solidFill>
              <a:latin typeface="Arial" pitchFamily="34" charset="0"/>
              <a:cs typeface="Arial" pitchFamily="34" charset="0"/>
            </a:endParaRPr>
          </a:p>
        </p:txBody>
      </p:sp>
      <p:pic>
        <p:nvPicPr>
          <p:cNvPr id="5" name="Рисунок 4" descr="040729039.JPG"/>
          <p:cNvPicPr>
            <a:picLocks noChangeAspect="1"/>
          </p:cNvPicPr>
          <p:nvPr/>
        </p:nvPicPr>
        <p:blipFill>
          <a:blip r:embed="rId3" cstate="print"/>
          <a:stretch>
            <a:fillRect/>
          </a:stretch>
        </p:blipFill>
        <p:spPr>
          <a:xfrm>
            <a:off x="928662" y="2795376"/>
            <a:ext cx="6715172" cy="3795532"/>
          </a:xfrm>
          <a:prstGeom prst="rect">
            <a:avLst/>
          </a:prstGeom>
        </p:spPr>
      </p:pic>
      <p:sp>
        <p:nvSpPr>
          <p:cNvPr id="6" name="Прямоугольник 5"/>
          <p:cNvSpPr/>
          <p:nvPr/>
        </p:nvSpPr>
        <p:spPr>
          <a:xfrm>
            <a:off x="4071934" y="6627168"/>
            <a:ext cx="428322" cy="230832"/>
          </a:xfrm>
          <a:prstGeom prst="rect">
            <a:avLst/>
          </a:prstGeom>
        </p:spPr>
        <p:txBody>
          <a:bodyPr wrap="none">
            <a:spAutoFit/>
          </a:bodyPr>
          <a:lstStyle/>
          <a:p>
            <a:pPr lvl="0" algn="ctr"/>
            <a:r>
              <a:rPr lang="en-US" sz="900" dirty="0" smtClean="0">
                <a:solidFill>
                  <a:srgbClr val="7F7F7F"/>
                </a:solidFill>
              </a:rPr>
              <a:t>ok.ru</a:t>
            </a:r>
            <a:endParaRPr lang="en-US" sz="900" dirty="0">
              <a:solidFill>
                <a:srgbClr val="7F7F7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p:nvPr/>
        </p:nvSpPr>
        <p:spPr>
          <a:xfrm>
            <a:off x="0" y="0"/>
            <a:ext cx="9144000" cy="874500"/>
          </a:xfrm>
          <a:prstGeom prst="rect">
            <a:avLst/>
          </a:prstGeom>
          <a:noFill/>
          <a:ln>
            <a:noFill/>
          </a:ln>
        </p:spPr>
        <p:txBody>
          <a:bodyPr spcFirstLastPara="1" wrap="square" lIns="91425" tIns="180000" rIns="91425" bIns="45700" anchor="t" anchorCtr="0">
            <a:noAutofit/>
          </a:bodyPr>
          <a:lstStyle/>
          <a:p>
            <a:pPr marL="0" lvl="0" indent="0" algn="ctr" rtl="0">
              <a:spcBef>
                <a:spcPts val="0"/>
              </a:spcBef>
              <a:spcAft>
                <a:spcPts val="0"/>
              </a:spcAft>
              <a:buClr>
                <a:schemeClr val="dk1"/>
              </a:buClr>
              <a:buFont typeface="Arial"/>
              <a:buNone/>
            </a:pPr>
            <a:r>
              <a:rPr lang="ru-RU" sz="3200" b="1" dirty="0">
                <a:solidFill>
                  <a:srgbClr val="005AAA"/>
                </a:solidFill>
                <a:latin typeface="Arial" pitchFamily="34" charset="0"/>
                <a:cs typeface="Arial" pitchFamily="34" charset="0"/>
              </a:rPr>
              <a:t>Қ. И. </a:t>
            </a:r>
            <a:r>
              <a:rPr lang="ru-RU" sz="3200" b="1" dirty="0" err="1">
                <a:solidFill>
                  <a:srgbClr val="005AAA"/>
                </a:solidFill>
                <a:latin typeface="Arial" pitchFamily="34" charset="0"/>
                <a:cs typeface="Arial" pitchFamily="34" charset="0"/>
              </a:rPr>
              <a:t>Сәтбаев </a:t>
            </a:r>
            <a:r>
              <a:rPr lang="ru-RU" sz="3200" b="1" dirty="0">
                <a:solidFill>
                  <a:srgbClr val="005AAA"/>
                </a:solidFill>
                <a:latin typeface="Arial" pitchFamily="34" charset="0"/>
                <a:cs typeface="Arial" pitchFamily="34" charset="0"/>
              </a:rPr>
              <a:t>100 </a:t>
            </a:r>
            <a:r>
              <a:rPr lang="ru-RU" sz="3200" b="1" dirty="0" err="1">
                <a:solidFill>
                  <a:srgbClr val="005AAA"/>
                </a:solidFill>
                <a:latin typeface="Arial" pitchFamily="34" charset="0"/>
                <a:cs typeface="Arial" pitchFamily="34" charset="0"/>
              </a:rPr>
              <a:t>жылдық мерейтойы</a:t>
            </a:r>
            <a:endParaRPr>
              <a:solidFill>
                <a:schemeClr val="dk1"/>
              </a:solidFill>
              <a:latin typeface="Arial" pitchFamily="34" charset="0"/>
              <a:cs typeface="Arial" pitchFamily="34" charset="0"/>
            </a:endParaRPr>
          </a:p>
        </p:txBody>
      </p:sp>
      <p:sp>
        <p:nvSpPr>
          <p:cNvPr id="134" name="Google Shape;134;p19"/>
          <p:cNvSpPr txBox="1"/>
          <p:nvPr/>
        </p:nvSpPr>
        <p:spPr>
          <a:xfrm>
            <a:off x="285720" y="874500"/>
            <a:ext cx="8572560" cy="3579600"/>
          </a:xfrm>
          <a:prstGeom prst="rect">
            <a:avLst/>
          </a:prstGeom>
          <a:noFill/>
          <a:ln>
            <a:noFill/>
          </a:ln>
        </p:spPr>
        <p:txBody>
          <a:bodyPr spcFirstLastPara="1" wrap="square" lIns="91425" tIns="45700" rIns="91425" bIns="45700" anchor="t" anchorCtr="0">
            <a:noAutofit/>
          </a:bodyPr>
          <a:lstStyle/>
          <a:p>
            <a:pPr marL="0" lvl="0" indent="360045" algn="just" rtl="0">
              <a:spcBef>
                <a:spcPts val="0"/>
              </a:spcBef>
              <a:spcAft>
                <a:spcPts val="0"/>
              </a:spcAft>
              <a:buClr>
                <a:schemeClr val="dk1"/>
              </a:buClr>
              <a:buSzPts val="1100"/>
              <a:buFont typeface="Arial"/>
              <a:buNone/>
            </a:pPr>
            <a:r>
              <a:rPr lang="ru-RU" sz="2400" dirty="0">
                <a:solidFill>
                  <a:schemeClr val="dk1"/>
                </a:solidFill>
                <a:latin typeface="Arial" pitchFamily="34" charset="0"/>
                <a:cs typeface="Arial" pitchFamily="34" charset="0"/>
              </a:rPr>
              <a:t>1998  </a:t>
            </a:r>
            <a:r>
              <a:rPr lang="ru-RU" sz="2400" dirty="0" err="1">
                <a:solidFill>
                  <a:schemeClr val="dk1"/>
                </a:solidFill>
                <a:latin typeface="Arial" pitchFamily="34" charset="0"/>
                <a:cs typeface="Arial" pitchFamily="34" charset="0"/>
              </a:rPr>
              <a:t>жылдың </a:t>
            </a:r>
            <a:r>
              <a:rPr lang="ru-RU" sz="2400" dirty="0">
                <a:solidFill>
                  <a:schemeClr val="dk1"/>
                </a:solidFill>
                <a:latin typeface="Arial" pitchFamily="34" charset="0"/>
                <a:cs typeface="Arial" pitchFamily="34" charset="0"/>
              </a:rPr>
              <a:t>25-ші </a:t>
            </a:r>
            <a:r>
              <a:rPr lang="ru-RU" sz="2400" dirty="0" err="1">
                <a:solidFill>
                  <a:schemeClr val="dk1"/>
                </a:solidFill>
                <a:latin typeface="Arial" pitchFamily="34" charset="0"/>
                <a:cs typeface="Arial" pitchFamily="34" charset="0"/>
              </a:rPr>
              <a:t>қарашасында </a:t>
            </a:r>
            <a:r>
              <a:rPr lang="ru-RU" sz="2400" dirty="0">
                <a:solidFill>
                  <a:schemeClr val="dk1"/>
                </a:solidFill>
                <a:latin typeface="Arial" pitchFamily="34" charset="0"/>
                <a:cs typeface="Arial" pitchFamily="34" charset="0"/>
              </a:rPr>
              <a:t>Қ.И.</a:t>
            </a:r>
            <a:r>
              <a:rPr lang="ru-RU" sz="2400" dirty="0" err="1">
                <a:solidFill>
                  <a:schemeClr val="dk1"/>
                </a:solidFill>
                <a:latin typeface="Arial" pitchFamily="34" charset="0"/>
                <a:cs typeface="Arial" pitchFamily="34" charset="0"/>
              </a:rPr>
              <a:t>Сәтбаевтың мерейтойын</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өткізу шарасы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туралы</a:t>
            </a:r>
            <a:r>
              <a:rPr lang="ru-RU" sz="2400" dirty="0">
                <a:solidFill>
                  <a:schemeClr val="dk1"/>
                </a:solidFill>
                <a:latin typeface="Arial" pitchFamily="34" charset="0"/>
                <a:cs typeface="Arial" pitchFamily="34" charset="0"/>
              </a:rPr>
              <a:t> Павлодар </a:t>
            </a:r>
            <a:r>
              <a:rPr lang="ru-RU" sz="2400" dirty="0" err="1">
                <a:solidFill>
                  <a:schemeClr val="dk1"/>
                </a:solidFill>
                <a:latin typeface="Arial" pitchFamily="34" charset="0"/>
                <a:cs typeface="Arial" pitchFamily="34" charset="0"/>
              </a:rPr>
              <a:t>қаласындағы дайындықта </a:t>
            </a:r>
            <a:r>
              <a:rPr lang="ru-RU" sz="2400" dirty="0">
                <a:solidFill>
                  <a:schemeClr val="dk1"/>
                </a:solidFill>
                <a:latin typeface="Arial" pitchFamily="34" charset="0"/>
                <a:cs typeface="Arial" pitchFamily="34" charset="0"/>
              </a:rPr>
              <a:t>ел </a:t>
            </a:r>
            <a:r>
              <a:rPr lang="ru-RU" sz="2400" dirty="0" err="1">
                <a:solidFill>
                  <a:schemeClr val="dk1"/>
                </a:solidFill>
                <a:latin typeface="Arial" pitchFamily="34" charset="0"/>
                <a:cs typeface="Arial" pitchFamily="34" charset="0"/>
              </a:rPr>
              <a:t>Президенті</a:t>
            </a:r>
            <a:r>
              <a:rPr lang="ru-RU" sz="2400" dirty="0">
                <a:solidFill>
                  <a:schemeClr val="dk1"/>
                </a:solidFill>
                <a:latin typeface="Arial" pitchFamily="34" charset="0"/>
                <a:cs typeface="Arial" pitchFamily="34" charset="0"/>
              </a:rPr>
              <a:t> Н.Ә. Назарбаев </a:t>
            </a:r>
            <a:r>
              <a:rPr lang="ru-RU" sz="2400" dirty="0" err="1">
                <a:solidFill>
                  <a:schemeClr val="dk1"/>
                </a:solidFill>
                <a:latin typeface="Arial" pitchFamily="34" charset="0"/>
                <a:cs typeface="Arial" pitchFamily="34" charset="0"/>
              </a:rPr>
              <a:t>арнайы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сөз алып</a:t>
            </a:r>
            <a:r>
              <a:rPr lang="ru-RU" sz="2400" dirty="0">
                <a:solidFill>
                  <a:schemeClr val="dk1"/>
                </a:solidFill>
                <a:latin typeface="Arial" pitchFamily="34" charset="0"/>
                <a:cs typeface="Arial" pitchFamily="34" charset="0"/>
              </a:rPr>
              <a:t>, Қ.И. </a:t>
            </a:r>
            <a:r>
              <a:rPr lang="ru-RU" sz="2400" dirty="0" err="1">
                <a:solidFill>
                  <a:schemeClr val="dk1"/>
                </a:solidFill>
                <a:latin typeface="Arial" pitchFamily="34" charset="0"/>
                <a:cs typeface="Arial" pitchFamily="34" charset="0"/>
              </a:rPr>
              <a:t>Сәтбаевты </a:t>
            </a:r>
            <a:r>
              <a:rPr lang="ru-RU" sz="2400" dirty="0">
                <a:solidFill>
                  <a:schemeClr val="dk1"/>
                </a:solidFill>
                <a:latin typeface="Arial" pitchFamily="34" charset="0"/>
                <a:cs typeface="Arial" pitchFamily="34" charset="0"/>
              </a:rPr>
              <a:t>Абай, </a:t>
            </a:r>
            <a:r>
              <a:rPr lang="ru-RU" sz="2400" dirty="0" err="1">
                <a:solidFill>
                  <a:schemeClr val="dk1"/>
                </a:solidFill>
                <a:latin typeface="Arial" pitchFamily="34" charset="0"/>
                <a:cs typeface="Arial" pitchFamily="34" charset="0"/>
              </a:rPr>
              <a:t>Шоқан және Мұхтар сынды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тұлғалар халқымыздың рухани</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өмірінде ерекше</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орны</a:t>
            </a:r>
            <a:r>
              <a:rPr lang="ru-RU" sz="2400" dirty="0">
                <a:solidFill>
                  <a:schemeClr val="dk1"/>
                </a:solidFill>
                <a:latin typeface="Arial" pitchFamily="34" charset="0"/>
                <a:cs typeface="Arial" pitchFamily="34" charset="0"/>
              </a:rPr>
              <a:t> бар </a:t>
            </a:r>
            <a:r>
              <a:rPr lang="ru-RU" sz="2400" dirty="0" err="1">
                <a:solidFill>
                  <a:schemeClr val="dk1"/>
                </a:solidFill>
                <a:latin typeface="Arial" pitchFamily="34" charset="0"/>
                <a:cs typeface="Arial" pitchFamily="34" charset="0"/>
              </a:rPr>
              <a:t>екендігін</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атады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және мерейтойды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жоғарғы деңгейде өткізу қажеттілігі көрсетілді</a:t>
            </a:r>
            <a:r>
              <a:rPr lang="ru-RU" sz="2400" dirty="0">
                <a:solidFill>
                  <a:schemeClr val="dk1"/>
                </a:solidFill>
                <a:latin typeface="Arial" pitchFamily="34" charset="0"/>
                <a:cs typeface="Arial" pitchFamily="34" charset="0"/>
              </a:rPr>
              <a:t>.</a:t>
            </a:r>
            <a:endParaRPr sz="2400">
              <a:solidFill>
                <a:schemeClr val="dk1"/>
              </a:solidFill>
              <a:latin typeface="Arial" pitchFamily="34" charset="0"/>
              <a:cs typeface="Arial" pitchFamily="34" charset="0"/>
            </a:endParaRPr>
          </a:p>
          <a:p>
            <a:pPr marL="0" marR="0" lvl="0" indent="0" algn="l" rtl="0">
              <a:spcBef>
                <a:spcPts val="0"/>
              </a:spcBef>
              <a:spcAft>
                <a:spcPts val="0"/>
              </a:spcAft>
              <a:buNone/>
            </a:pPr>
            <a:endParaRPr sz="2400">
              <a:solidFill>
                <a:schemeClr val="dk1"/>
              </a:solidFill>
            </a:endParaRPr>
          </a:p>
        </p:txBody>
      </p:sp>
      <p:pic>
        <p:nvPicPr>
          <p:cNvPr id="135" name="Google Shape;135;p19"/>
          <p:cNvPicPr preferRelativeResize="0"/>
          <p:nvPr/>
        </p:nvPicPr>
        <p:blipFill>
          <a:blip r:embed="rId3" cstate="print">
            <a:alphaModFix/>
          </a:blip>
          <a:stretch>
            <a:fillRect/>
          </a:stretch>
        </p:blipFill>
        <p:spPr>
          <a:xfrm>
            <a:off x="1285852" y="3714752"/>
            <a:ext cx="6215106" cy="2928958"/>
          </a:xfrm>
          <a:prstGeom prst="rect">
            <a:avLst/>
          </a:prstGeom>
          <a:noFill/>
          <a:ln>
            <a:noFill/>
          </a:ln>
        </p:spPr>
      </p:pic>
      <p:sp>
        <p:nvSpPr>
          <p:cNvPr id="136" name="Google Shape;136;p19"/>
          <p:cNvSpPr/>
          <p:nvPr/>
        </p:nvSpPr>
        <p:spPr>
          <a:xfrm>
            <a:off x="3428992" y="6596400"/>
            <a:ext cx="2252400" cy="261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ru-RU" sz="900" dirty="0" err="1">
                <a:solidFill>
                  <a:srgbClr val="7F7F7F"/>
                </a:solidFill>
              </a:rPr>
              <a:t>ok.ru</a:t>
            </a:r>
            <a:endParaRPr sz="900">
              <a:solidFill>
                <a:srgbClr val="7F7F7F"/>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285720" y="0"/>
            <a:ext cx="8572560" cy="1340768"/>
          </a:xfrm>
          <a:prstGeom prst="rect">
            <a:avLst/>
          </a:prstGeom>
          <a:noFill/>
          <a:ln>
            <a:noFill/>
          </a:ln>
        </p:spPr>
        <p:txBody>
          <a:bodyPr spcFirstLastPara="1" wrap="square" lIns="91425" tIns="180000" rIns="91425" bIns="45700" anchor="t" anchorCtr="0">
            <a:noAutofit/>
          </a:bodyPr>
          <a:lstStyle/>
          <a:p>
            <a:pPr marL="0" lvl="0" indent="0" algn="ctr" rtl="0">
              <a:spcBef>
                <a:spcPts val="0"/>
              </a:spcBef>
              <a:spcAft>
                <a:spcPts val="0"/>
              </a:spcAft>
              <a:buClr>
                <a:srgbClr val="005AAA"/>
              </a:buClr>
              <a:buSzPts val="3200"/>
              <a:buFont typeface="Arial"/>
              <a:buNone/>
            </a:pPr>
            <a:r>
              <a:rPr lang="ru-RU" sz="3200" b="1" dirty="0" err="1">
                <a:solidFill>
                  <a:srgbClr val="005AAA"/>
                </a:solidFill>
                <a:latin typeface="Arial" pitchFamily="34" charset="0"/>
                <a:cs typeface="Arial" pitchFamily="34" charset="0"/>
              </a:rPr>
              <a:t>Қазақстан Республикасында</a:t>
            </a:r>
            <a:r>
              <a:rPr lang="ru-RU" sz="3200" b="1" dirty="0">
                <a:solidFill>
                  <a:srgbClr val="005AAA"/>
                </a:solidFill>
                <a:latin typeface="Arial" pitchFamily="34" charset="0"/>
                <a:cs typeface="Arial" pitchFamily="34" charset="0"/>
              </a:rPr>
              <a:t> </a:t>
            </a:r>
            <a:r>
              <a:rPr lang="ru-RU" sz="3200" b="1" dirty="0" err="1">
                <a:solidFill>
                  <a:srgbClr val="005AAA"/>
                </a:solidFill>
                <a:latin typeface="Arial" pitchFamily="34" charset="0"/>
                <a:cs typeface="Arial" pitchFamily="34" charset="0"/>
              </a:rPr>
              <a:t>тарихи</a:t>
            </a:r>
            <a:r>
              <a:rPr lang="ru-RU" sz="3200" b="1" dirty="0">
                <a:solidFill>
                  <a:srgbClr val="005AAA"/>
                </a:solidFill>
                <a:latin typeface="Arial" pitchFamily="34" charset="0"/>
                <a:cs typeface="Arial" pitchFamily="34" charset="0"/>
              </a:rPr>
              <a:t> </a:t>
            </a:r>
            <a:r>
              <a:rPr lang="ru-RU" sz="3200" b="1" dirty="0" err="1">
                <a:solidFill>
                  <a:srgbClr val="005AAA"/>
                </a:solidFill>
                <a:latin typeface="Arial" pitchFamily="34" charset="0"/>
                <a:cs typeface="Arial" pitchFamily="34" charset="0"/>
              </a:rPr>
              <a:t>сананы</a:t>
            </a:r>
            <a:r>
              <a:rPr lang="ru-RU" sz="3200" b="1" dirty="0">
                <a:solidFill>
                  <a:srgbClr val="005AAA"/>
                </a:solidFill>
                <a:latin typeface="Arial" pitchFamily="34" charset="0"/>
                <a:cs typeface="Arial" pitchFamily="34" charset="0"/>
              </a:rPr>
              <a:t> </a:t>
            </a:r>
            <a:r>
              <a:rPr lang="ru-RU" sz="3200" b="1" dirty="0" err="1">
                <a:solidFill>
                  <a:srgbClr val="005AAA"/>
                </a:solidFill>
                <a:latin typeface="Arial" pitchFamily="34" charset="0"/>
                <a:cs typeface="Arial" pitchFamily="34" charset="0"/>
              </a:rPr>
              <a:t>қалыптастыру</a:t>
            </a:r>
            <a:r>
              <a:rPr lang="ru-RU" sz="3200" b="1" dirty="0">
                <a:solidFill>
                  <a:srgbClr val="005AAA"/>
                </a:solidFill>
                <a:latin typeface="Arial" pitchFamily="34" charset="0"/>
                <a:cs typeface="Arial" pitchFamily="34" charset="0"/>
              </a:rPr>
              <a:t> </a:t>
            </a:r>
            <a:endParaRPr>
              <a:latin typeface="Arial" pitchFamily="34" charset="0"/>
              <a:cs typeface="Arial" pitchFamily="34" charset="0"/>
            </a:endParaRPr>
          </a:p>
        </p:txBody>
      </p:sp>
      <p:sp>
        <p:nvSpPr>
          <p:cNvPr id="142" name="Google Shape;142;p20"/>
          <p:cNvSpPr/>
          <p:nvPr/>
        </p:nvSpPr>
        <p:spPr>
          <a:xfrm>
            <a:off x="285720" y="4500546"/>
            <a:ext cx="8501122" cy="2357454"/>
          </a:xfrm>
          <a:prstGeom prst="rect">
            <a:avLst/>
          </a:prstGeom>
          <a:noFill/>
          <a:ln>
            <a:noFill/>
          </a:ln>
        </p:spPr>
        <p:txBody>
          <a:bodyPr spcFirstLastPara="1" wrap="square" lIns="91425" tIns="45700" rIns="91425" bIns="45700" anchor="t" anchorCtr="0">
            <a:noAutofit/>
          </a:bodyPr>
          <a:lstStyle/>
          <a:p>
            <a:pPr marL="0" lvl="0" indent="360045" algn="just" rtl="0">
              <a:spcBef>
                <a:spcPts val="0"/>
              </a:spcBef>
              <a:spcAft>
                <a:spcPts val="0"/>
              </a:spcAft>
              <a:buSzPts val="1100"/>
              <a:buNone/>
            </a:pPr>
            <a:r>
              <a:rPr lang="ru-RU" sz="2400" dirty="0" err="1" smtClean="0">
                <a:solidFill>
                  <a:schemeClr val="dk1"/>
                </a:solidFill>
                <a:latin typeface="Arial" pitchFamily="34" charset="0"/>
                <a:cs typeface="Arial" pitchFamily="34" charset="0"/>
              </a:rPr>
              <a:t>Ұлттық </a:t>
            </a:r>
            <a:r>
              <a:rPr lang="ru-RU" sz="2400" dirty="0" err="1">
                <a:solidFill>
                  <a:schemeClr val="dk1"/>
                </a:solidFill>
                <a:latin typeface="Arial" pitchFamily="34" charset="0"/>
                <a:cs typeface="Arial" pitchFamily="34" charset="0"/>
              </a:rPr>
              <a:t>Ғылым Академиясының Ш.Уалиханов</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атындағы Тарих</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және </a:t>
            </a:r>
            <a:r>
              <a:rPr lang="ru-RU" sz="2400" dirty="0">
                <a:solidFill>
                  <a:schemeClr val="dk1"/>
                </a:solidFill>
                <a:latin typeface="Arial" pitchFamily="34" charset="0"/>
                <a:cs typeface="Arial" pitchFamily="34" charset="0"/>
              </a:rPr>
              <a:t>этнология </a:t>
            </a:r>
            <a:r>
              <a:rPr lang="ru-RU" sz="2400" dirty="0" err="1">
                <a:solidFill>
                  <a:schemeClr val="dk1"/>
                </a:solidFill>
                <a:latin typeface="Arial" pitchFamily="34" charset="0"/>
                <a:cs typeface="Arial" pitchFamily="34" charset="0"/>
              </a:rPr>
              <a:t>институтының</a:t>
            </a:r>
            <a:r>
              <a:rPr lang="ru-RU" sz="2400" dirty="0">
                <a:solidFill>
                  <a:schemeClr val="dk1"/>
                </a:solidFill>
                <a:latin typeface="Arial" pitchFamily="34" charset="0"/>
                <a:cs typeface="Arial" pitchFamily="34" charset="0"/>
              </a:rPr>
              <a:t>, Ә.</a:t>
            </a:r>
            <a:r>
              <a:rPr lang="ru-RU" sz="2400" dirty="0" err="1">
                <a:solidFill>
                  <a:schemeClr val="dk1"/>
                </a:solidFill>
                <a:latin typeface="Arial" pitchFamily="34" charset="0"/>
                <a:cs typeface="Arial" pitchFamily="34" charset="0"/>
              </a:rPr>
              <a:t>Марғұлан атындағы </a:t>
            </a:r>
            <a:r>
              <a:rPr lang="ru-RU" sz="2400" dirty="0">
                <a:solidFill>
                  <a:schemeClr val="dk1"/>
                </a:solidFill>
                <a:latin typeface="Arial" pitchFamily="34" charset="0"/>
                <a:cs typeface="Arial" pitchFamily="34" charset="0"/>
              </a:rPr>
              <a:t>Археология </a:t>
            </a:r>
            <a:r>
              <a:rPr lang="ru-RU" sz="2400" dirty="0" err="1">
                <a:solidFill>
                  <a:schemeClr val="dk1"/>
                </a:solidFill>
                <a:latin typeface="Arial" pitchFamily="34" charset="0"/>
                <a:cs typeface="Arial" pitchFamily="34" charset="0"/>
              </a:rPr>
              <a:t>институтының ғалымдары </a:t>
            </a:r>
            <a:r>
              <a:rPr lang="ru-RU" sz="2400" dirty="0">
                <a:solidFill>
                  <a:schemeClr val="dk1"/>
                </a:solidFill>
                <a:latin typeface="Arial" pitchFamily="34" charset="0"/>
                <a:cs typeface="Arial" pitchFamily="34" charset="0"/>
              </a:rPr>
              <a:t>мен </a:t>
            </a:r>
            <a:r>
              <a:rPr lang="ru-RU" sz="2400" dirty="0" err="1">
                <a:solidFill>
                  <a:schemeClr val="dk1"/>
                </a:solidFill>
                <a:latin typeface="Arial" pitchFamily="34" charset="0"/>
                <a:cs typeface="Arial" pitchFamily="34" charset="0"/>
              </a:rPr>
              <a:t>жоғарғы оқу орындарындағы әріптестер бірлесе</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отырып</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Қазақстан тарихының көптомдығын жазуды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қолға алды</a:t>
            </a:r>
            <a:r>
              <a:rPr lang="ru-RU" sz="2400" dirty="0">
                <a:solidFill>
                  <a:schemeClr val="dk1"/>
                </a:solidFill>
                <a:latin typeface="Arial" pitchFamily="34" charset="0"/>
                <a:cs typeface="Arial" pitchFamily="34" charset="0"/>
              </a:rPr>
              <a:t>. </a:t>
            </a:r>
            <a:endParaRPr sz="2400">
              <a:solidFill>
                <a:schemeClr val="dk1"/>
              </a:solidFill>
              <a:latin typeface="Arial" pitchFamily="34" charset="0"/>
              <a:cs typeface="Arial" pitchFamily="34" charset="0"/>
            </a:endParaRPr>
          </a:p>
        </p:txBody>
      </p:sp>
      <p:sp>
        <p:nvSpPr>
          <p:cNvPr id="4" name="Прямоугольник 3"/>
          <p:cNvSpPr/>
          <p:nvPr/>
        </p:nvSpPr>
        <p:spPr>
          <a:xfrm>
            <a:off x="3857620" y="4357694"/>
            <a:ext cx="423514" cy="230832"/>
          </a:xfrm>
          <a:prstGeom prst="rect">
            <a:avLst/>
          </a:prstGeom>
        </p:spPr>
        <p:txBody>
          <a:bodyPr wrap="none">
            <a:spAutoFit/>
          </a:bodyPr>
          <a:lstStyle/>
          <a:p>
            <a:r>
              <a:rPr lang="en-US" sz="900" dirty="0" smtClean="0">
                <a:solidFill>
                  <a:schemeClr val="bg1">
                    <a:lumMod val="50000"/>
                  </a:schemeClr>
                </a:solidFill>
              </a:rPr>
              <a:t>iie.kz</a:t>
            </a:r>
            <a:endParaRPr lang="kk-KZ" sz="900" dirty="0">
              <a:solidFill>
                <a:schemeClr val="bg1">
                  <a:lumMod val="50000"/>
                </a:schemeClr>
              </a:solidFill>
            </a:endParaRPr>
          </a:p>
        </p:txBody>
      </p:sp>
      <p:pic>
        <p:nvPicPr>
          <p:cNvPr id="5" name="Рисунок 4" descr="logo.jpg"/>
          <p:cNvPicPr>
            <a:picLocks noChangeAspect="1"/>
          </p:cNvPicPr>
          <p:nvPr/>
        </p:nvPicPr>
        <p:blipFill>
          <a:blip r:embed="rId3" cstate="print"/>
          <a:stretch>
            <a:fillRect/>
          </a:stretch>
        </p:blipFill>
        <p:spPr>
          <a:xfrm>
            <a:off x="2571736" y="1214422"/>
            <a:ext cx="3214710" cy="32362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body" idx="1"/>
          </p:nvPr>
        </p:nvSpPr>
        <p:spPr>
          <a:xfrm>
            <a:off x="323528" y="357166"/>
            <a:ext cx="8496944" cy="266330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endParaRPr sz="2400" smtClean="0"/>
          </a:p>
          <a:p>
            <a:pPr marL="0" lvl="0" indent="0" algn="l" rtl="0">
              <a:spcBef>
                <a:spcPts val="1800"/>
              </a:spcBef>
              <a:spcAft>
                <a:spcPts val="0"/>
              </a:spcAft>
              <a:buClr>
                <a:schemeClr val="dk1"/>
              </a:buClr>
              <a:buSzPts val="2400"/>
              <a:buNone/>
            </a:pPr>
            <a:endParaRPr sz="2400" b="1"/>
          </a:p>
        </p:txBody>
      </p:sp>
      <p:sp>
        <p:nvSpPr>
          <p:cNvPr id="149" name="Google Shape;149;p21"/>
          <p:cNvSpPr/>
          <p:nvPr/>
        </p:nvSpPr>
        <p:spPr>
          <a:xfrm>
            <a:off x="323528" y="3524523"/>
            <a:ext cx="8496944" cy="3000821"/>
          </a:xfrm>
          <a:prstGeom prst="rect">
            <a:avLst/>
          </a:prstGeom>
          <a:noFill/>
          <a:ln>
            <a:noFill/>
          </a:ln>
        </p:spPr>
        <p:txBody>
          <a:bodyPr spcFirstLastPara="1" wrap="square" lIns="91425" tIns="45700" rIns="91425" bIns="45700" anchor="t" anchorCtr="0">
            <a:noAutofit/>
          </a:bodyPr>
          <a:lstStyle/>
          <a:p>
            <a:pPr marL="0" marR="0" lvl="0" indent="0" algn="l" rtl="0">
              <a:spcBef>
                <a:spcPts val="1800"/>
              </a:spcBef>
              <a:spcAft>
                <a:spcPts val="0"/>
              </a:spcAft>
              <a:buNone/>
            </a:pPr>
            <a:endParaRPr/>
          </a:p>
        </p:txBody>
      </p:sp>
      <p:sp>
        <p:nvSpPr>
          <p:cNvPr id="151" name="Google Shape;151;p21"/>
          <p:cNvSpPr/>
          <p:nvPr/>
        </p:nvSpPr>
        <p:spPr>
          <a:xfrm>
            <a:off x="3428992" y="6596400"/>
            <a:ext cx="2252400" cy="261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900" dirty="0" smtClean="0">
                <a:solidFill>
                  <a:srgbClr val="7F7F7F"/>
                </a:solidFill>
              </a:rPr>
              <a:t>Vk.com</a:t>
            </a:r>
            <a:r>
              <a:rPr lang="ru-RU" sz="900" dirty="0" smtClean="0">
                <a:solidFill>
                  <a:srgbClr val="7F7F7F"/>
                </a:solidFill>
              </a:rPr>
              <a:t> </a:t>
            </a:r>
            <a:endParaRPr sz="900">
              <a:solidFill>
                <a:srgbClr val="7F7F7F"/>
              </a:solidFill>
            </a:endParaRPr>
          </a:p>
          <a:p>
            <a:pPr marL="0" marR="0" lvl="0" indent="0" algn="ctr" rtl="0">
              <a:spcBef>
                <a:spcPts val="0"/>
              </a:spcBef>
              <a:spcAft>
                <a:spcPts val="0"/>
              </a:spcAft>
              <a:buNone/>
            </a:pPr>
            <a:endParaRPr sz="1100">
              <a:solidFill>
                <a:srgbClr val="7F7F7F"/>
              </a:solidFill>
            </a:endParaRPr>
          </a:p>
        </p:txBody>
      </p:sp>
      <p:sp>
        <p:nvSpPr>
          <p:cNvPr id="6" name="Прямоугольник 5"/>
          <p:cNvSpPr/>
          <p:nvPr/>
        </p:nvSpPr>
        <p:spPr>
          <a:xfrm>
            <a:off x="214282" y="1000108"/>
            <a:ext cx="8501122" cy="1938992"/>
          </a:xfrm>
          <a:prstGeom prst="rect">
            <a:avLst/>
          </a:prstGeom>
        </p:spPr>
        <p:txBody>
          <a:bodyPr wrap="square">
            <a:spAutoFit/>
          </a:bodyPr>
          <a:lstStyle/>
          <a:p>
            <a:pPr lvl="0" indent="360045" algn="just">
              <a:buClr>
                <a:schemeClr val="dk1"/>
              </a:buClr>
              <a:buSzPts val="1100"/>
            </a:pPr>
            <a:r>
              <a:rPr lang="ru-RU" sz="2400" dirty="0" err="1" smtClean="0">
                <a:latin typeface="Arial" pitchFamily="34" charset="0"/>
                <a:cs typeface="Arial" pitchFamily="34" charset="0"/>
              </a:rPr>
              <a:t>Тарих</a:t>
            </a:r>
            <a:r>
              <a:rPr lang="ru-RU" sz="2400" dirty="0" smtClean="0">
                <a:latin typeface="Arial" pitchFamily="34" charset="0"/>
                <a:cs typeface="Arial" pitchFamily="34" charset="0"/>
              </a:rPr>
              <a:t> </a:t>
            </a:r>
            <a:r>
              <a:rPr lang="ru-RU" sz="2400" dirty="0" err="1" smtClean="0">
                <a:latin typeface="Arial" pitchFamily="34" charset="0"/>
                <a:cs typeface="Arial" pitchFamily="34" charset="0"/>
              </a:rPr>
              <a:t>ғылымында</a:t>
            </a:r>
            <a:r>
              <a:rPr lang="ru-RU" sz="2400" dirty="0" smtClean="0">
                <a:latin typeface="Arial" pitchFamily="34" charset="0"/>
                <a:cs typeface="Arial" pitchFamily="34" charset="0"/>
              </a:rPr>
              <a:t> </a:t>
            </a:r>
            <a:r>
              <a:rPr lang="ru-RU" sz="2400" dirty="0" err="1" smtClean="0">
                <a:latin typeface="Arial" pitchFamily="34" charset="0"/>
                <a:cs typeface="Arial" pitchFamily="34" charset="0"/>
              </a:rPr>
              <a:t>жаңа</a:t>
            </a:r>
            <a:r>
              <a:rPr lang="ru-RU" sz="2400" dirty="0" smtClean="0">
                <a:latin typeface="Arial" pitchFamily="34" charset="0"/>
                <a:cs typeface="Arial" pitchFamily="34" charset="0"/>
              </a:rPr>
              <a:t> </a:t>
            </a:r>
            <a:r>
              <a:rPr lang="ru-RU" sz="2400" dirty="0" err="1" smtClean="0">
                <a:latin typeface="Arial" pitchFamily="34" charset="0"/>
                <a:cs typeface="Arial" pitchFamily="34" charset="0"/>
              </a:rPr>
              <a:t>көзқарастарды</a:t>
            </a:r>
            <a:r>
              <a:rPr lang="ru-RU" sz="2400" dirty="0" smtClean="0">
                <a:latin typeface="Arial" pitchFamily="34" charset="0"/>
                <a:cs typeface="Arial" pitchFamily="34" charset="0"/>
              </a:rPr>
              <a:t> </a:t>
            </a:r>
            <a:r>
              <a:rPr lang="ru-RU" sz="2400" dirty="0" err="1" smtClean="0">
                <a:latin typeface="Arial" pitchFamily="34" charset="0"/>
                <a:cs typeface="Arial" pitchFamily="34" charset="0"/>
              </a:rPr>
              <a:t>қалыптастыруда</a:t>
            </a:r>
            <a:r>
              <a:rPr lang="ru-RU" sz="2400" dirty="0" smtClean="0">
                <a:latin typeface="Arial" pitchFamily="34" charset="0"/>
                <a:cs typeface="Arial" pitchFamily="34" charset="0"/>
              </a:rPr>
              <a:t> </a:t>
            </a:r>
            <a:r>
              <a:rPr lang="ru-RU" sz="2400" dirty="0" err="1" smtClean="0">
                <a:latin typeface="Arial" pitchFamily="34" charset="0"/>
                <a:cs typeface="Arial" pitchFamily="34" charset="0"/>
              </a:rPr>
              <a:t>әл-Фараби</a:t>
            </a:r>
            <a:r>
              <a:rPr lang="ru-RU" sz="2400" dirty="0" smtClean="0">
                <a:latin typeface="Arial" pitchFamily="34" charset="0"/>
                <a:cs typeface="Arial" pitchFamily="34" charset="0"/>
              </a:rPr>
              <a:t> </a:t>
            </a:r>
            <a:r>
              <a:rPr lang="ru-RU" sz="2400" dirty="0" err="1" smtClean="0">
                <a:latin typeface="Arial" pitchFamily="34" charset="0"/>
                <a:cs typeface="Arial" pitchFamily="34" charset="0"/>
              </a:rPr>
              <a:t>атындағы</a:t>
            </a:r>
            <a:r>
              <a:rPr lang="ru-RU" sz="2400" dirty="0" smtClean="0">
                <a:latin typeface="Arial" pitchFamily="34" charset="0"/>
                <a:cs typeface="Arial" pitchFamily="34" charset="0"/>
              </a:rPr>
              <a:t> </a:t>
            </a:r>
            <a:r>
              <a:rPr lang="ru-RU" sz="2400" dirty="0" err="1" smtClean="0">
                <a:latin typeface="Arial" pitchFamily="34" charset="0"/>
                <a:cs typeface="Arial" pitchFamily="34" charset="0"/>
              </a:rPr>
              <a:t>ҚазҰУ-нің</a:t>
            </a:r>
            <a:r>
              <a:rPr lang="ru-RU" sz="2400" dirty="0" smtClean="0">
                <a:latin typeface="Arial" pitchFamily="34" charset="0"/>
                <a:cs typeface="Arial" pitchFamily="34" charset="0"/>
              </a:rPr>
              <a:t> «</a:t>
            </a:r>
            <a:r>
              <a:rPr lang="ru-RU" sz="2400" dirty="0" err="1" smtClean="0">
                <a:latin typeface="Arial" pitchFamily="34" charset="0"/>
                <a:cs typeface="Arial" pitchFamily="34" charset="0"/>
              </a:rPr>
              <a:t>Хабаршысы</a:t>
            </a:r>
            <a:r>
              <a:rPr lang="ru-RU" sz="2400" dirty="0" smtClean="0">
                <a:latin typeface="Arial" pitchFamily="34" charset="0"/>
                <a:cs typeface="Arial" pitchFamily="34" charset="0"/>
              </a:rPr>
              <a:t>» (</a:t>
            </a:r>
            <a:r>
              <a:rPr lang="ru-RU" sz="2400" dirty="0" err="1" smtClean="0">
                <a:latin typeface="Arial" pitchFamily="34" charset="0"/>
                <a:cs typeface="Arial" pitchFamily="34" charset="0"/>
              </a:rPr>
              <a:t>тарих</a:t>
            </a:r>
            <a:r>
              <a:rPr lang="ru-RU" sz="2400" dirty="0" smtClean="0">
                <a:latin typeface="Arial" pitchFamily="34" charset="0"/>
                <a:cs typeface="Arial" pitchFamily="34" charset="0"/>
              </a:rPr>
              <a:t> </a:t>
            </a:r>
            <a:r>
              <a:rPr lang="ru-RU" sz="2400" dirty="0" err="1" smtClean="0">
                <a:latin typeface="Arial" pitchFamily="34" charset="0"/>
                <a:cs typeface="Arial" pitchFamily="34" charset="0"/>
              </a:rPr>
              <a:t>сериясы</a:t>
            </a:r>
            <a:r>
              <a:rPr lang="ru-RU" sz="2400" dirty="0" smtClean="0">
                <a:latin typeface="Arial" pitchFamily="34" charset="0"/>
                <a:cs typeface="Arial" pitchFamily="34" charset="0"/>
              </a:rPr>
              <a:t>), </a:t>
            </a:r>
            <a:r>
              <a:rPr lang="ru-RU" sz="2400" dirty="0" err="1" smtClean="0">
                <a:latin typeface="Arial" pitchFamily="34" charset="0"/>
                <a:cs typeface="Arial" pitchFamily="34" charset="0"/>
              </a:rPr>
              <a:t>Ш.Уәлиханов</a:t>
            </a:r>
            <a:r>
              <a:rPr lang="ru-RU" sz="2400" dirty="0" smtClean="0">
                <a:latin typeface="Arial" pitchFamily="34" charset="0"/>
                <a:cs typeface="Arial" pitchFamily="34" charset="0"/>
              </a:rPr>
              <a:t> </a:t>
            </a:r>
            <a:r>
              <a:rPr lang="ru-RU" sz="2400" dirty="0" err="1" smtClean="0">
                <a:latin typeface="Arial" pitchFamily="34" charset="0"/>
                <a:cs typeface="Arial" pitchFamily="34" charset="0"/>
              </a:rPr>
              <a:t>атындағы</a:t>
            </a:r>
            <a:r>
              <a:rPr lang="ru-RU" sz="2400" dirty="0" smtClean="0">
                <a:latin typeface="Arial" pitchFamily="34" charset="0"/>
                <a:cs typeface="Arial" pitchFamily="34" charset="0"/>
              </a:rPr>
              <a:t> </a:t>
            </a:r>
            <a:r>
              <a:rPr lang="ru-RU" sz="2400" dirty="0" err="1" smtClean="0">
                <a:latin typeface="Arial" pitchFamily="34" charset="0"/>
                <a:cs typeface="Arial" pitchFamily="34" charset="0"/>
              </a:rPr>
              <a:t>ТжЭ</a:t>
            </a:r>
            <a:r>
              <a:rPr lang="ru-RU" sz="2400" dirty="0" smtClean="0">
                <a:latin typeface="Arial" pitchFamily="34" charset="0"/>
                <a:cs typeface="Arial" pitchFamily="34" charset="0"/>
              </a:rPr>
              <a:t> </a:t>
            </a:r>
            <a:r>
              <a:rPr lang="ru-RU" sz="2400" dirty="0" err="1" smtClean="0">
                <a:latin typeface="Arial" pitchFamily="34" charset="0"/>
                <a:cs typeface="Arial" pitchFamily="34" charset="0"/>
              </a:rPr>
              <a:t>институтының</a:t>
            </a:r>
            <a:r>
              <a:rPr lang="ru-RU" sz="2400" dirty="0" smtClean="0">
                <a:latin typeface="Arial" pitchFamily="34" charset="0"/>
                <a:cs typeface="Arial" pitchFamily="34" charset="0"/>
              </a:rPr>
              <a:t> «</a:t>
            </a:r>
            <a:r>
              <a:rPr lang="ru-RU" sz="2400" dirty="0" err="1" smtClean="0">
                <a:latin typeface="Arial" pitchFamily="34" charset="0"/>
                <a:cs typeface="Arial" pitchFamily="34" charset="0"/>
              </a:rPr>
              <a:t>Қазақ</a:t>
            </a:r>
            <a:r>
              <a:rPr lang="ru-RU" sz="2400" dirty="0" smtClean="0">
                <a:latin typeface="Arial" pitchFamily="34" charset="0"/>
                <a:cs typeface="Arial" pitchFamily="34" charset="0"/>
              </a:rPr>
              <a:t> </a:t>
            </a:r>
            <a:r>
              <a:rPr lang="ru-RU" sz="2400" dirty="0" err="1" smtClean="0">
                <a:latin typeface="Arial" pitchFamily="34" charset="0"/>
                <a:cs typeface="Arial" pitchFamily="34" charset="0"/>
              </a:rPr>
              <a:t>тарихы</a:t>
            </a:r>
            <a:r>
              <a:rPr lang="ru-RU" sz="2400" dirty="0" smtClean="0">
                <a:latin typeface="Arial" pitchFamily="34" charset="0"/>
                <a:cs typeface="Arial" pitchFamily="34" charset="0"/>
              </a:rPr>
              <a:t>» </a:t>
            </a:r>
            <a:r>
              <a:rPr lang="ru-RU" sz="2400" dirty="0" err="1" smtClean="0">
                <a:latin typeface="Arial" pitchFamily="34" charset="0"/>
                <a:cs typeface="Arial" pitchFamily="34" charset="0"/>
              </a:rPr>
              <a:t>журналдары</a:t>
            </a:r>
            <a:r>
              <a:rPr lang="ru-RU" sz="2400" dirty="0" smtClean="0">
                <a:latin typeface="Arial" pitchFamily="34" charset="0"/>
                <a:cs typeface="Arial" pitchFamily="34" charset="0"/>
              </a:rPr>
              <a:t> </a:t>
            </a:r>
            <a:r>
              <a:rPr lang="ru-RU" sz="2400" dirty="0" err="1" smtClean="0">
                <a:latin typeface="Arial" pitchFamily="34" charset="0"/>
                <a:cs typeface="Arial" pitchFamily="34" charset="0"/>
              </a:rPr>
              <a:t>ерекше</a:t>
            </a:r>
            <a:r>
              <a:rPr lang="ru-RU" sz="2400" dirty="0" smtClean="0">
                <a:latin typeface="Arial" pitchFamily="34" charset="0"/>
                <a:cs typeface="Arial" pitchFamily="34" charset="0"/>
              </a:rPr>
              <a:t> </a:t>
            </a:r>
            <a:r>
              <a:rPr lang="ru-RU" sz="2400" dirty="0" err="1" smtClean="0">
                <a:latin typeface="Arial" pitchFamily="34" charset="0"/>
                <a:cs typeface="Arial" pitchFamily="34" charset="0"/>
              </a:rPr>
              <a:t>маңызға</a:t>
            </a:r>
            <a:r>
              <a:rPr lang="ru-RU" sz="2400" dirty="0" smtClean="0">
                <a:latin typeface="Arial" pitchFamily="34" charset="0"/>
                <a:cs typeface="Arial" pitchFamily="34" charset="0"/>
              </a:rPr>
              <a:t> </a:t>
            </a:r>
            <a:r>
              <a:rPr lang="ru-RU" sz="2400" dirty="0" err="1" smtClean="0">
                <a:latin typeface="Arial" pitchFamily="34" charset="0"/>
                <a:cs typeface="Arial" pitchFamily="34" charset="0"/>
              </a:rPr>
              <a:t>ие</a:t>
            </a:r>
            <a:r>
              <a:rPr lang="ru-RU" sz="2400" dirty="0" smtClean="0">
                <a:latin typeface="Arial" pitchFamily="34" charset="0"/>
                <a:cs typeface="Arial" pitchFamily="34" charset="0"/>
              </a:rPr>
              <a:t> </a:t>
            </a:r>
            <a:r>
              <a:rPr lang="ru-RU" sz="2400" dirty="0" err="1" smtClean="0">
                <a:latin typeface="Arial" pitchFamily="34" charset="0"/>
                <a:cs typeface="Arial" pitchFamily="34" charset="0"/>
              </a:rPr>
              <a:t>болды</a:t>
            </a:r>
            <a:r>
              <a:rPr lang="ru-RU" sz="2400" dirty="0" smtClean="0">
                <a:latin typeface="Arial" pitchFamily="34" charset="0"/>
                <a:cs typeface="Arial" pitchFamily="34" charset="0"/>
              </a:rPr>
              <a:t>.</a:t>
            </a:r>
            <a:endParaRPr lang="ru-RU" sz="2400" dirty="0">
              <a:latin typeface="Arial" pitchFamily="34" charset="0"/>
              <a:cs typeface="Arial" pitchFamily="34" charset="0"/>
            </a:endParaRPr>
          </a:p>
        </p:txBody>
      </p:sp>
      <p:pic>
        <p:nvPicPr>
          <p:cNvPr id="1026" name="Picture 2" descr="C:\Users\Арайлым\Desktop\IMG20190325140049.jpg"/>
          <p:cNvPicPr>
            <a:picLocks noChangeAspect="1" noChangeArrowheads="1"/>
          </p:cNvPicPr>
          <p:nvPr/>
        </p:nvPicPr>
        <p:blipFill>
          <a:blip r:embed="rId3" cstate="print"/>
          <a:srcRect/>
          <a:stretch>
            <a:fillRect/>
          </a:stretch>
        </p:blipFill>
        <p:spPr bwMode="auto">
          <a:xfrm>
            <a:off x="1720824" y="3023891"/>
            <a:ext cx="5143536" cy="3760825"/>
          </a:xfrm>
          <a:prstGeom prst="rect">
            <a:avLst/>
          </a:prstGeom>
          <a:noFill/>
        </p:spPr>
      </p:pic>
      <p:sp>
        <p:nvSpPr>
          <p:cNvPr id="8" name="TextBox 7"/>
          <p:cNvSpPr txBox="1"/>
          <p:nvPr/>
        </p:nvSpPr>
        <p:spPr>
          <a:xfrm>
            <a:off x="2214546" y="285728"/>
            <a:ext cx="4645246" cy="584775"/>
          </a:xfrm>
          <a:prstGeom prst="rect">
            <a:avLst/>
          </a:prstGeom>
          <a:noFill/>
        </p:spPr>
        <p:txBody>
          <a:bodyPr wrap="none" rtlCol="0">
            <a:spAutoFit/>
          </a:bodyPr>
          <a:lstStyle/>
          <a:p>
            <a:r>
              <a:rPr lang="ru-RU" sz="3200" b="1" dirty="0" smtClean="0">
                <a:solidFill>
                  <a:schemeClr val="tx2">
                    <a:lumMod val="60000"/>
                    <a:lumOff val="40000"/>
                  </a:schemeClr>
                </a:solidFill>
                <a:latin typeface="Arial" pitchFamily="34" charset="0"/>
                <a:cs typeface="Arial" pitchFamily="34" charset="0"/>
              </a:rPr>
              <a:t>«</a:t>
            </a:r>
            <a:r>
              <a:rPr lang="kk-KZ" sz="3200" b="1" dirty="0" smtClean="0">
                <a:solidFill>
                  <a:schemeClr val="tx2">
                    <a:lumMod val="60000"/>
                    <a:lumOff val="40000"/>
                  </a:schemeClr>
                </a:solidFill>
                <a:latin typeface="Arial" pitchFamily="34" charset="0"/>
                <a:cs typeface="Arial" pitchFamily="34" charset="0"/>
              </a:rPr>
              <a:t>Хабаршы</a:t>
            </a:r>
            <a:r>
              <a:rPr lang="ru-RU" sz="3200" b="1" dirty="0" smtClean="0">
                <a:solidFill>
                  <a:schemeClr val="tx2">
                    <a:lumMod val="60000"/>
                    <a:lumOff val="40000"/>
                  </a:schemeClr>
                </a:solidFill>
                <a:latin typeface="Arial" pitchFamily="34" charset="0"/>
                <a:cs typeface="Arial" pitchFamily="34" charset="0"/>
              </a:rPr>
              <a:t>»</a:t>
            </a:r>
            <a:r>
              <a:rPr lang="kk-KZ" sz="3200" b="1" dirty="0" smtClean="0">
                <a:solidFill>
                  <a:schemeClr val="tx2">
                    <a:lumMod val="60000"/>
                    <a:lumOff val="40000"/>
                  </a:schemeClr>
                </a:solidFill>
                <a:latin typeface="Arial" pitchFamily="34" charset="0"/>
                <a:cs typeface="Arial" pitchFamily="34" charset="0"/>
              </a:rPr>
              <a:t> журналы</a:t>
            </a:r>
            <a:endParaRPr lang="kk-KZ" sz="3200" b="1" dirty="0">
              <a:solidFill>
                <a:schemeClr val="tx2">
                  <a:lumMod val="60000"/>
                  <a:lumOff val="40000"/>
                </a:schemeClr>
              </a:solidFill>
              <a:latin typeface="Arial" pitchFamily="34" charset="0"/>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5720" y="214290"/>
            <a:ext cx="8572560" cy="1203348"/>
          </a:xfrm>
        </p:spPr>
        <p:txBody>
          <a:bodyPr>
            <a:normAutofit/>
          </a:bodyPr>
          <a:lstStyle/>
          <a:p>
            <a:r>
              <a:rPr lang="kk-KZ" sz="3200" b="1" dirty="0">
                <a:solidFill>
                  <a:schemeClr val="tx2">
                    <a:lumMod val="60000"/>
                    <a:lumOff val="40000"/>
                  </a:schemeClr>
                </a:solidFill>
                <a:latin typeface="Arial" pitchFamily="34" charset="0"/>
                <a:cs typeface="Arial" pitchFamily="34" charset="0"/>
              </a:rPr>
              <a:t>Қазақстан Республикасында тарихи сана мен патриотизмнің қалыптасуы</a:t>
            </a:r>
            <a:endParaRPr lang="kk-KZ" sz="3200" dirty="0">
              <a:solidFill>
                <a:schemeClr val="tx2">
                  <a:lumMod val="60000"/>
                  <a:lumOff val="40000"/>
                </a:schemeClr>
              </a:solidFill>
              <a:latin typeface="Arial" pitchFamily="34" charset="0"/>
              <a:cs typeface="Arial" pitchFamily="34" charset="0"/>
            </a:endParaRPr>
          </a:p>
        </p:txBody>
      </p:sp>
      <p:sp>
        <p:nvSpPr>
          <p:cNvPr id="3" name="Содержимое 2"/>
          <p:cNvSpPr>
            <a:spLocks noGrp="1"/>
          </p:cNvSpPr>
          <p:nvPr>
            <p:ph idx="1"/>
          </p:nvPr>
        </p:nvSpPr>
        <p:spPr>
          <a:xfrm>
            <a:off x="0" y="1428736"/>
            <a:ext cx="5572164" cy="4357719"/>
          </a:xfrm>
        </p:spPr>
        <p:txBody>
          <a:bodyPr>
            <a:normAutofit fontScale="92500"/>
          </a:bodyPr>
          <a:lstStyle/>
          <a:p>
            <a:pPr marL="87313" indent="22225">
              <a:buNone/>
            </a:pPr>
            <a:r>
              <a:rPr lang="kk-KZ" sz="2400" dirty="0" smtClean="0">
                <a:latin typeface="Arial" pitchFamily="34" charset="0"/>
                <a:cs typeface="Arial" pitchFamily="34" charset="0"/>
              </a:rPr>
              <a:t>    </a:t>
            </a:r>
            <a:r>
              <a:rPr lang="kk-KZ" sz="2600" dirty="0" smtClean="0">
                <a:latin typeface="Arial" pitchFamily="34" charset="0"/>
                <a:cs typeface="Arial" pitchFamily="34" charset="0"/>
              </a:rPr>
              <a:t>«</a:t>
            </a:r>
            <a:r>
              <a:rPr lang="kk-KZ" sz="2600" dirty="0">
                <a:latin typeface="Arial" pitchFamily="34" charset="0"/>
                <a:cs typeface="Arial" pitchFamily="34" charset="0"/>
              </a:rPr>
              <a:t>Қасиетті қазақ жері – ата-бабаларымыздың даңқты тарихын атының тұяғымен жазып кеткен жер. Жалпақ жұртыңды, исі алашыңды құрметтеу - алдымен өзің тұрған өлкенің тарихын, табиғатын танудан, адамдарды ардақтаудан басталады. Қазақтың бүкіл тарихы – бірігу тарихы, тұтастану тарихы. Біз тек бірігу, бірлесу жолында келе жатырмыз</a:t>
            </a:r>
            <a:r>
              <a:rPr lang="kk-KZ" sz="2600" dirty="0" smtClean="0">
                <a:latin typeface="Arial" pitchFamily="34" charset="0"/>
                <a:cs typeface="Arial" pitchFamily="34" charset="0"/>
              </a:rPr>
              <a:t>».</a:t>
            </a:r>
            <a:endParaRPr lang="kk-KZ" sz="2600" dirty="0">
              <a:latin typeface="Arial" pitchFamily="34" charset="0"/>
              <a:cs typeface="Arial" pitchFamily="34" charset="0"/>
            </a:endParaRPr>
          </a:p>
        </p:txBody>
      </p:sp>
      <p:pic>
        <p:nvPicPr>
          <p:cNvPr id="4" name="Рисунок 3" descr="31626-212-babalarymyzdy_beib_t_ru59f165cf53af7.jpg"/>
          <p:cNvPicPr>
            <a:picLocks noChangeAspect="1"/>
          </p:cNvPicPr>
          <p:nvPr/>
        </p:nvPicPr>
        <p:blipFill>
          <a:blip r:embed="rId2" cstate="print"/>
          <a:stretch>
            <a:fillRect/>
          </a:stretch>
        </p:blipFill>
        <p:spPr>
          <a:xfrm>
            <a:off x="5396284" y="1448518"/>
            <a:ext cx="3533433" cy="4352517"/>
          </a:xfrm>
          <a:prstGeom prst="rect">
            <a:avLst/>
          </a:prstGeom>
        </p:spPr>
      </p:pic>
      <p:sp>
        <p:nvSpPr>
          <p:cNvPr id="5" name="Прямоугольник 4"/>
          <p:cNvSpPr/>
          <p:nvPr/>
        </p:nvSpPr>
        <p:spPr>
          <a:xfrm>
            <a:off x="7000892" y="5857892"/>
            <a:ext cx="732893" cy="230832"/>
          </a:xfrm>
          <a:prstGeom prst="rect">
            <a:avLst/>
          </a:prstGeom>
        </p:spPr>
        <p:txBody>
          <a:bodyPr wrap="none">
            <a:spAutoFit/>
          </a:bodyPr>
          <a:lstStyle/>
          <a:p>
            <a:r>
              <a:rPr lang="en-US" sz="900" dirty="0" smtClean="0">
                <a:solidFill>
                  <a:schemeClr val="tx1">
                    <a:lumMod val="50000"/>
                    <a:lumOff val="50000"/>
                  </a:schemeClr>
                </a:solidFill>
              </a:rPr>
              <a:t>inAlmaty.kz</a:t>
            </a:r>
            <a:endParaRPr lang="kk-KZ" sz="900" dirty="0">
              <a:solidFill>
                <a:schemeClr val="tx1">
                  <a:lumMod val="50000"/>
                  <a:lumOff val="50000"/>
                </a:schemeClr>
              </a:solidFill>
            </a:endParaRPr>
          </a:p>
        </p:txBody>
      </p:sp>
      <p:sp>
        <p:nvSpPr>
          <p:cNvPr id="6" name="Прямоугольник 5"/>
          <p:cNvSpPr/>
          <p:nvPr/>
        </p:nvSpPr>
        <p:spPr>
          <a:xfrm>
            <a:off x="0" y="5929330"/>
            <a:ext cx="6641177" cy="461665"/>
          </a:xfrm>
          <a:prstGeom prst="rect">
            <a:avLst/>
          </a:prstGeom>
        </p:spPr>
        <p:txBody>
          <a:bodyPr wrap="none">
            <a:spAutoFit/>
          </a:bodyPr>
          <a:lstStyle/>
          <a:p>
            <a:r>
              <a:rPr lang="kk-KZ" sz="2400" dirty="0">
                <a:latin typeface="Arial" pitchFamily="34" charset="0"/>
                <a:cs typeface="Arial" pitchFamily="34" charset="0"/>
              </a:rPr>
              <a:t>Қазақстан </a:t>
            </a:r>
            <a:r>
              <a:rPr lang="kk-KZ" sz="2400" dirty="0" smtClean="0">
                <a:latin typeface="Arial" pitchFamily="34" charset="0"/>
                <a:cs typeface="Arial" pitchFamily="34" charset="0"/>
              </a:rPr>
              <a:t>Республикасы тұңғыш </a:t>
            </a:r>
            <a:r>
              <a:rPr lang="kk-KZ" sz="2400" dirty="0">
                <a:latin typeface="Arial" pitchFamily="34" charset="0"/>
                <a:cs typeface="Arial" pitchFamily="34" charset="0"/>
              </a:rPr>
              <a:t>Президенті </a:t>
            </a:r>
          </a:p>
        </p:txBody>
      </p:sp>
      <p:sp>
        <p:nvSpPr>
          <p:cNvPr id="7" name="Прямоугольник 6"/>
          <p:cNvSpPr/>
          <p:nvPr/>
        </p:nvSpPr>
        <p:spPr>
          <a:xfrm>
            <a:off x="2714612" y="5500702"/>
            <a:ext cx="2513573" cy="461665"/>
          </a:xfrm>
          <a:prstGeom prst="rect">
            <a:avLst/>
          </a:prstGeom>
        </p:spPr>
        <p:txBody>
          <a:bodyPr wrap="none">
            <a:spAutoFit/>
          </a:bodyPr>
          <a:lstStyle/>
          <a:p>
            <a:r>
              <a:rPr lang="kk-KZ" sz="2400" b="1" dirty="0" smtClean="0">
                <a:latin typeface="Arial" pitchFamily="34" charset="0"/>
                <a:cs typeface="Arial" pitchFamily="34" charset="0"/>
              </a:rPr>
              <a:t>Н.Ә. Назарбаев</a:t>
            </a:r>
            <a:endParaRPr lang="kk-KZ" sz="24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p:nvPr/>
        </p:nvSpPr>
        <p:spPr>
          <a:xfrm>
            <a:off x="0" y="0"/>
            <a:ext cx="9144000" cy="584700"/>
          </a:xfrm>
          <a:prstGeom prst="rect">
            <a:avLst/>
          </a:prstGeom>
          <a:noFill/>
          <a:ln>
            <a:noFill/>
          </a:ln>
        </p:spPr>
        <p:txBody>
          <a:bodyPr spcFirstLastPara="1" wrap="square" lIns="91425" tIns="180000" rIns="91425" bIns="45700" anchor="t" anchorCtr="0">
            <a:noAutofit/>
          </a:bodyPr>
          <a:lstStyle/>
          <a:p>
            <a:pPr marL="0" marR="0" lvl="0" indent="0" algn="ctr" rtl="0">
              <a:spcBef>
                <a:spcPts val="0"/>
              </a:spcBef>
              <a:spcAft>
                <a:spcPts val="0"/>
              </a:spcAft>
              <a:buNone/>
            </a:pPr>
            <a:endParaRPr/>
          </a:p>
        </p:txBody>
      </p:sp>
      <p:sp>
        <p:nvSpPr>
          <p:cNvPr id="157" name="Google Shape;157;p22"/>
          <p:cNvSpPr/>
          <p:nvPr/>
        </p:nvSpPr>
        <p:spPr>
          <a:xfrm>
            <a:off x="1" y="0"/>
            <a:ext cx="9144000" cy="1142984"/>
          </a:xfrm>
          <a:prstGeom prst="rect">
            <a:avLst/>
          </a:prstGeom>
          <a:noFill/>
          <a:ln>
            <a:noFill/>
          </a:ln>
        </p:spPr>
        <p:txBody>
          <a:bodyPr spcFirstLastPara="1" wrap="square" lIns="91425" tIns="45700" rIns="91425" bIns="45700" anchor="t" anchorCtr="0">
            <a:noAutofit/>
          </a:bodyPr>
          <a:lstStyle/>
          <a:p>
            <a:pPr marL="0" lvl="0" indent="360045" algn="ctr" rtl="0">
              <a:spcBef>
                <a:spcPts val="0"/>
              </a:spcBef>
              <a:spcAft>
                <a:spcPts val="0"/>
              </a:spcAft>
              <a:buClr>
                <a:schemeClr val="dk1"/>
              </a:buClr>
              <a:buSzPts val="1100"/>
              <a:buFont typeface="Arial"/>
              <a:buNone/>
            </a:pPr>
            <a:r>
              <a:rPr lang="ru-RU" sz="3200" b="1" dirty="0" err="1">
                <a:solidFill>
                  <a:schemeClr val="tx2">
                    <a:lumMod val="60000"/>
                    <a:lumOff val="40000"/>
                  </a:schemeClr>
                </a:solidFill>
                <a:latin typeface="Arial" pitchFamily="34" charset="0"/>
                <a:cs typeface="Arial" pitchFamily="34" charset="0"/>
              </a:rPr>
              <a:t>Тарих</a:t>
            </a:r>
            <a:r>
              <a:rPr lang="ru-RU" sz="3200" b="1" dirty="0">
                <a:solidFill>
                  <a:schemeClr val="tx2">
                    <a:lumMod val="60000"/>
                    <a:lumOff val="40000"/>
                  </a:schemeClr>
                </a:solidFill>
                <a:latin typeface="Arial" pitchFamily="34" charset="0"/>
                <a:cs typeface="Arial" pitchFamily="34" charset="0"/>
              </a:rPr>
              <a:t> </a:t>
            </a:r>
            <a:r>
              <a:rPr lang="ru-RU" sz="3200" b="1" dirty="0" err="1">
                <a:solidFill>
                  <a:schemeClr val="tx2">
                    <a:lumMod val="60000"/>
                    <a:lumOff val="40000"/>
                  </a:schemeClr>
                </a:solidFill>
                <a:latin typeface="Arial" pitchFamily="34" charset="0"/>
                <a:cs typeface="Arial" pitchFamily="34" charset="0"/>
              </a:rPr>
              <a:t>және қоғамдық </a:t>
            </a:r>
            <a:r>
              <a:rPr lang="ru-RU" sz="3200" b="1" dirty="0" err="1" smtClean="0">
                <a:solidFill>
                  <a:schemeClr val="tx2">
                    <a:lumMod val="60000"/>
                    <a:lumOff val="40000"/>
                  </a:schemeClr>
                </a:solidFill>
                <a:latin typeface="Arial" pitchFamily="34" charset="0"/>
                <a:cs typeface="Arial" pitchFamily="34" charset="0"/>
              </a:rPr>
              <a:t>ғылымдар</a:t>
            </a:r>
            <a:endParaRPr sz="3200" b="1">
              <a:solidFill>
                <a:schemeClr val="tx2">
                  <a:lumMod val="60000"/>
                  <a:lumOff val="40000"/>
                </a:schemeClr>
              </a:solidFill>
            </a:endParaRPr>
          </a:p>
        </p:txBody>
      </p:sp>
      <p:pic>
        <p:nvPicPr>
          <p:cNvPr id="45058" name="Picture 2" descr="ÐÐ°ÑÑÐ¸Ð½ÐºÐ¸ Ð¿Ð¾ Ð·Ð°Ð¿ÑÐ¾ÑÑ Â«ÐÑÑÐ¾ÑÐ¸Ñ ÐÐ°Ð·Ð°ÑÑÑÐ°Ð½Ð°: Ð±ÐµÐ»ÑÐµ Ð¿ÑÑÐ½Ð°Â»"/>
          <p:cNvPicPr>
            <a:picLocks noChangeAspect="1" noChangeArrowheads="1"/>
          </p:cNvPicPr>
          <p:nvPr/>
        </p:nvPicPr>
        <p:blipFill>
          <a:blip r:embed="rId3" cstate="print"/>
          <a:srcRect/>
          <a:stretch>
            <a:fillRect/>
          </a:stretch>
        </p:blipFill>
        <p:spPr bwMode="auto">
          <a:xfrm>
            <a:off x="2500298" y="571480"/>
            <a:ext cx="3929090" cy="5893635"/>
          </a:xfrm>
          <a:prstGeom prst="rect">
            <a:avLst/>
          </a:prstGeom>
          <a:noFill/>
        </p:spPr>
      </p:pic>
      <p:sp>
        <p:nvSpPr>
          <p:cNvPr id="5" name="Прямоугольник 4"/>
          <p:cNvSpPr/>
          <p:nvPr/>
        </p:nvSpPr>
        <p:spPr>
          <a:xfrm>
            <a:off x="4214810" y="6488668"/>
            <a:ext cx="819455" cy="230832"/>
          </a:xfrm>
          <a:prstGeom prst="rect">
            <a:avLst/>
          </a:prstGeom>
        </p:spPr>
        <p:txBody>
          <a:bodyPr wrap="none">
            <a:spAutoFit/>
          </a:bodyPr>
          <a:lstStyle/>
          <a:p>
            <a:r>
              <a:rPr lang="en-US" sz="900" dirty="0" smtClean="0">
                <a:solidFill>
                  <a:schemeClr val="bg1">
                    <a:lumMod val="50000"/>
                  </a:schemeClr>
                </a:solidFill>
              </a:rPr>
              <a:t>bibliotekar.kz</a:t>
            </a:r>
            <a:endParaRPr lang="kk-KZ" sz="900" dirty="0">
              <a:solidFill>
                <a:schemeClr val="bg1">
                  <a:lumMod val="50000"/>
                </a:scheme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3" name="Google Shape;163;p23"/>
          <p:cNvSpPr/>
          <p:nvPr/>
        </p:nvSpPr>
        <p:spPr>
          <a:xfrm>
            <a:off x="357725" y="285728"/>
            <a:ext cx="8515800" cy="4532272"/>
          </a:xfrm>
          <a:prstGeom prst="rect">
            <a:avLst/>
          </a:prstGeom>
          <a:noFill/>
          <a:ln>
            <a:noFill/>
          </a:ln>
        </p:spPr>
        <p:txBody>
          <a:bodyPr spcFirstLastPara="1" wrap="square" lIns="91425" tIns="45700" rIns="91425" bIns="45700" anchor="t" anchorCtr="0">
            <a:noAutofit/>
          </a:bodyPr>
          <a:lstStyle/>
          <a:p>
            <a:pPr marL="0" lvl="0" indent="360045" algn="l" rtl="0">
              <a:spcBef>
                <a:spcPts val="0"/>
              </a:spcBef>
              <a:spcAft>
                <a:spcPts val="0"/>
              </a:spcAft>
              <a:buSzPts val="1100"/>
              <a:buNone/>
            </a:pPr>
            <a:r>
              <a:rPr lang="ru-RU" sz="2400" dirty="0">
                <a:solidFill>
                  <a:schemeClr val="dk1"/>
                </a:solidFill>
                <a:latin typeface="Arial" pitchFamily="34" charset="0"/>
                <a:cs typeface="Arial" pitchFamily="34" charset="0"/>
              </a:rPr>
              <a:t>Профессор Талас </a:t>
            </a:r>
            <a:r>
              <a:rPr lang="ru-RU" sz="2400" dirty="0" err="1">
                <a:solidFill>
                  <a:schemeClr val="dk1"/>
                </a:solidFill>
                <a:latin typeface="Arial" pitchFamily="34" charset="0"/>
                <a:cs typeface="Arial" pitchFamily="34" charset="0"/>
              </a:rPr>
              <a:t>Омарбекұлы Омарбеков</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басшылық еткен</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Алаш</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ғылыми-зерттеу орталығы </a:t>
            </a:r>
            <a:r>
              <a:rPr lang="ru-RU" sz="2400" dirty="0">
                <a:solidFill>
                  <a:schemeClr val="dk1"/>
                </a:solidFill>
                <a:latin typeface="Arial" pitchFamily="34" charset="0"/>
                <a:cs typeface="Arial" pitchFamily="34" charset="0"/>
              </a:rPr>
              <a:t>2003-2009 </a:t>
            </a:r>
            <a:r>
              <a:rPr lang="ru-RU" sz="2400" dirty="0" err="1">
                <a:solidFill>
                  <a:schemeClr val="dk1"/>
                </a:solidFill>
                <a:latin typeface="Arial" pitchFamily="34" charset="0"/>
                <a:cs typeface="Arial" pitchFamily="34" charset="0"/>
              </a:rPr>
              <a:t>жылдар</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аралығында бұрын айтуға</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зерттеуге</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болмайтын</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қазақ халқын құраған </a:t>
            </a:r>
            <a:r>
              <a:rPr lang="ru-RU" sz="2400" dirty="0">
                <a:solidFill>
                  <a:schemeClr val="dk1"/>
                </a:solidFill>
                <a:latin typeface="Arial" pitchFamily="34" charset="0"/>
                <a:cs typeface="Arial" pitchFamily="34" charset="0"/>
              </a:rPr>
              <a:t>43 </a:t>
            </a:r>
            <a:r>
              <a:rPr lang="ru-RU" sz="2400" dirty="0" err="1">
                <a:solidFill>
                  <a:schemeClr val="dk1"/>
                </a:solidFill>
                <a:latin typeface="Arial" pitchFamily="34" charset="0"/>
                <a:cs typeface="Arial" pitchFamily="34" charset="0"/>
              </a:rPr>
              <a:t>ру-тайпалардың шығу тегі</a:t>
            </a:r>
            <a:r>
              <a:rPr lang="ru-RU" sz="2400" dirty="0">
                <a:solidFill>
                  <a:schemeClr val="dk1"/>
                </a:solidFill>
                <a:latin typeface="Arial" pitchFamily="34" charset="0"/>
                <a:cs typeface="Arial" pitchFamily="34" charset="0"/>
              </a:rPr>
              <a:t> мен </a:t>
            </a:r>
            <a:r>
              <a:rPr lang="ru-RU" sz="2400" dirty="0" err="1">
                <a:solidFill>
                  <a:schemeClr val="dk1"/>
                </a:solidFill>
                <a:latin typeface="Arial" pitchFamily="34" charset="0"/>
                <a:cs typeface="Arial" pitchFamily="34" charset="0"/>
              </a:rPr>
              <a:t>тарихын</a:t>
            </a:r>
            <a:r>
              <a:rPr lang="ru-RU" sz="2400" dirty="0">
                <a:solidFill>
                  <a:schemeClr val="dk1"/>
                </a:solidFill>
                <a:latin typeface="Arial" pitchFamily="34" charset="0"/>
                <a:cs typeface="Arial" pitchFamily="34" charset="0"/>
              </a:rPr>
              <a:t> 100 </a:t>
            </a:r>
            <a:r>
              <a:rPr lang="ru-RU" sz="2400" dirty="0" err="1">
                <a:solidFill>
                  <a:schemeClr val="dk1"/>
                </a:solidFill>
                <a:latin typeface="Arial" pitchFamily="34" charset="0"/>
                <a:cs typeface="Arial" pitchFamily="34" charset="0"/>
              </a:rPr>
              <a:t>томдық шығармалар жинағы түрінде жазуды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қолға алып</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жоспарланған жұмыс бойынша</a:t>
            </a:r>
            <a:r>
              <a:rPr lang="ru-RU" sz="2400" dirty="0">
                <a:solidFill>
                  <a:schemeClr val="dk1"/>
                </a:solidFill>
                <a:latin typeface="Arial" pitchFamily="34" charset="0"/>
                <a:cs typeface="Arial" pitchFamily="34" charset="0"/>
              </a:rPr>
              <a:t> 30 </a:t>
            </a:r>
            <a:r>
              <a:rPr lang="ru-RU" sz="2400" dirty="0" err="1">
                <a:solidFill>
                  <a:schemeClr val="dk1"/>
                </a:solidFill>
                <a:latin typeface="Arial" pitchFamily="34" charset="0"/>
                <a:cs typeface="Arial" pitchFamily="34" charset="0"/>
              </a:rPr>
              <a:t>томдық еңбек жарияланды</a:t>
            </a:r>
            <a:r>
              <a:rPr lang="ru-RU" sz="2400" dirty="0">
                <a:solidFill>
                  <a:schemeClr val="dk1"/>
                </a:solidFill>
                <a:latin typeface="Arial" pitchFamily="34" charset="0"/>
                <a:cs typeface="Arial" pitchFamily="34" charset="0"/>
              </a:rPr>
              <a:t>. </a:t>
            </a:r>
            <a:endParaRPr sz="2400" dirty="0">
              <a:solidFill>
                <a:schemeClr val="dk1"/>
              </a:solidFill>
            </a:endParaRPr>
          </a:p>
        </p:txBody>
      </p:sp>
      <p:sp>
        <p:nvSpPr>
          <p:cNvPr id="164" name="Google Shape;164;p23"/>
          <p:cNvSpPr/>
          <p:nvPr/>
        </p:nvSpPr>
        <p:spPr>
          <a:xfrm>
            <a:off x="2143108" y="6281937"/>
            <a:ext cx="4464496" cy="5760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k-KZ" sz="900" dirty="0" smtClean="0">
                <a:solidFill>
                  <a:srgbClr val="7F7F7F"/>
                </a:solidFill>
                <a:latin typeface="Arial" panose="020B0604020202020204" pitchFamily="34" charset="0"/>
                <a:cs typeface="Arial" panose="020B0604020202020204" pitchFamily="34" charset="0"/>
                <a:sym typeface="Arial"/>
              </a:rPr>
              <a:t>Қазақстанның қазіргі заман тарихы  (Т. О. Омарбековтың редакциясымен ) оқулығынан алынды</a:t>
            </a:r>
            <a:endParaRPr sz="900" dirty="0">
              <a:solidFill>
                <a:srgbClr val="7F7F7F"/>
              </a:solidFill>
              <a:latin typeface="Arial" panose="020B0604020202020204" pitchFamily="34" charset="0"/>
              <a:ea typeface="Arial"/>
              <a:cs typeface="Arial" panose="020B0604020202020204" pitchFamily="34" charset="0"/>
              <a:sym typeface="Arial"/>
            </a:endParaRPr>
          </a:p>
        </p:txBody>
      </p:sp>
      <p:pic>
        <p:nvPicPr>
          <p:cNvPr id="5" name="Рисунок 4" descr="C:\Users\ako\Desktop\для Талас ағай\Новая папка\IMG_2314.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2976" y="3143248"/>
            <a:ext cx="6840760" cy="309634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0" y="0"/>
            <a:ext cx="9144000" cy="836700"/>
          </a:xfrm>
          <a:prstGeom prst="rect">
            <a:avLst/>
          </a:prstGeom>
          <a:noFill/>
          <a:ln>
            <a:noFill/>
          </a:ln>
        </p:spPr>
        <p:txBody>
          <a:bodyPr spcFirstLastPara="1" wrap="square" lIns="91425" tIns="180000" rIns="91425" bIns="45700" anchor="t" anchorCtr="0">
            <a:noAutofit/>
          </a:bodyPr>
          <a:lstStyle/>
          <a:p>
            <a:pPr marL="0" lvl="0" indent="0" algn="ctr" rtl="0">
              <a:spcBef>
                <a:spcPts val="0"/>
              </a:spcBef>
              <a:spcAft>
                <a:spcPts val="0"/>
              </a:spcAft>
              <a:buClr>
                <a:srgbClr val="005AAA"/>
              </a:buClr>
              <a:buSzPts val="3200"/>
              <a:buFont typeface="Arial"/>
              <a:buNone/>
            </a:pPr>
            <a:r>
              <a:rPr lang="ru-RU" sz="3200" b="1" dirty="0" err="1">
                <a:solidFill>
                  <a:srgbClr val="005AAA"/>
                </a:solidFill>
                <a:latin typeface="Arial" pitchFamily="34" charset="0"/>
                <a:cs typeface="Arial" pitchFamily="34" charset="0"/>
              </a:rPr>
              <a:t>Сәулет ескерткіштерін</a:t>
            </a:r>
            <a:r>
              <a:rPr lang="ru-RU" sz="3200" b="1" dirty="0">
                <a:solidFill>
                  <a:srgbClr val="005AAA"/>
                </a:solidFill>
                <a:latin typeface="Arial" pitchFamily="34" charset="0"/>
                <a:cs typeface="Arial" pitchFamily="34" charset="0"/>
              </a:rPr>
              <a:t> </a:t>
            </a:r>
            <a:r>
              <a:rPr lang="ru-RU" sz="3200" b="1" dirty="0" err="1">
                <a:solidFill>
                  <a:srgbClr val="005AAA"/>
                </a:solidFill>
                <a:latin typeface="Arial" pitchFamily="34" charset="0"/>
                <a:cs typeface="Arial" pitchFamily="34" charset="0"/>
              </a:rPr>
              <a:t>реставрациялау</a:t>
            </a:r>
            <a:endParaRPr dirty="0">
              <a:latin typeface="Arial" pitchFamily="34" charset="0"/>
              <a:cs typeface="Arial" pitchFamily="34" charset="0"/>
            </a:endParaRPr>
          </a:p>
        </p:txBody>
      </p:sp>
      <p:sp>
        <p:nvSpPr>
          <p:cNvPr id="171" name="Google Shape;171;p24"/>
          <p:cNvSpPr/>
          <p:nvPr/>
        </p:nvSpPr>
        <p:spPr>
          <a:xfrm>
            <a:off x="376625" y="785794"/>
            <a:ext cx="8515800" cy="4009406"/>
          </a:xfrm>
          <a:prstGeom prst="rect">
            <a:avLst/>
          </a:prstGeom>
          <a:solidFill>
            <a:schemeClr val="bg1"/>
          </a:solidFill>
          <a:ln>
            <a:noFill/>
          </a:ln>
        </p:spPr>
        <p:txBody>
          <a:bodyPr spcFirstLastPara="1" wrap="square" lIns="91425" tIns="45700" rIns="91425" bIns="45700" anchor="t" anchorCtr="0">
            <a:noAutofit/>
          </a:bodyPr>
          <a:lstStyle/>
          <a:p>
            <a:pPr marL="0" lvl="0" indent="360045" algn="l" rtl="0">
              <a:spcBef>
                <a:spcPts val="0"/>
              </a:spcBef>
              <a:spcAft>
                <a:spcPts val="0"/>
              </a:spcAft>
              <a:buClr>
                <a:schemeClr val="dk1"/>
              </a:buClr>
              <a:buSzPts val="1100"/>
              <a:buFont typeface="Arial"/>
              <a:buNone/>
            </a:pPr>
            <a:r>
              <a:rPr lang="ru-RU" sz="2400" dirty="0" err="1">
                <a:solidFill>
                  <a:schemeClr val="dk1"/>
                </a:solidFill>
                <a:latin typeface="Arial" pitchFamily="34" charset="0"/>
                <a:cs typeface="Arial" pitchFamily="34" charset="0"/>
              </a:rPr>
              <a:t>Тәуелсіздік жылдары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рухани</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құндылықтармен қатар заттай</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мәдениеттің құндылықтары сәулет ескерткіштерін</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реставрациялау</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адамзат</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өркениетінің жетістіктері</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ретінде</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БҰҰ-ы, соның ішінде</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ЮНЕСКО-ның тізіміне</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тіркеп</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мерейтойларын</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атап</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өту жұмыстары </a:t>
            </a:r>
            <a:r>
              <a:rPr lang="ru-RU" sz="2400" dirty="0">
                <a:solidFill>
                  <a:schemeClr val="dk1"/>
                </a:solidFill>
                <a:latin typeface="Arial" pitchFamily="34" charset="0"/>
                <a:cs typeface="Arial" pitchFamily="34" charset="0"/>
              </a:rPr>
              <a:t>да </a:t>
            </a:r>
            <a:r>
              <a:rPr lang="ru-RU" sz="2400" dirty="0" err="1">
                <a:solidFill>
                  <a:schemeClr val="dk1"/>
                </a:solidFill>
                <a:latin typeface="Arial" pitchFamily="34" charset="0"/>
                <a:cs typeface="Arial" pitchFamily="34" charset="0"/>
              </a:rPr>
              <a:t>өз деңгейінде жүргізілді</a:t>
            </a:r>
            <a:r>
              <a:rPr lang="ru-RU" sz="2400" dirty="0">
                <a:solidFill>
                  <a:schemeClr val="dk1"/>
                </a:solidFill>
                <a:latin typeface="Arial" pitchFamily="34" charset="0"/>
                <a:cs typeface="Arial" pitchFamily="34" charset="0"/>
              </a:rPr>
              <a:t>. </a:t>
            </a:r>
            <a:endParaRPr sz="2400" dirty="0">
              <a:solidFill>
                <a:schemeClr val="dk1"/>
              </a:solidFill>
              <a:latin typeface="Arial" pitchFamily="34" charset="0"/>
              <a:cs typeface="Arial" pitchFamily="34" charset="0"/>
            </a:endParaRPr>
          </a:p>
          <a:p>
            <a:pPr marL="0" lvl="0" indent="360045" algn="l" rtl="0">
              <a:spcBef>
                <a:spcPts val="0"/>
              </a:spcBef>
              <a:spcAft>
                <a:spcPts val="0"/>
              </a:spcAft>
              <a:buClr>
                <a:schemeClr val="dk1"/>
              </a:buClr>
              <a:buSzPts val="1100"/>
              <a:buFont typeface="Arial"/>
              <a:buNone/>
            </a:pPr>
            <a:endParaRPr sz="2400" dirty="0">
              <a:solidFill>
                <a:schemeClr val="dk1"/>
              </a:solidFill>
            </a:endParaRPr>
          </a:p>
          <a:p>
            <a:pPr marL="0" lvl="0" indent="0" algn="l" rtl="0">
              <a:spcBef>
                <a:spcPts val="0"/>
              </a:spcBef>
              <a:spcAft>
                <a:spcPts val="0"/>
              </a:spcAft>
              <a:buSzPts val="1100"/>
              <a:buNone/>
            </a:pPr>
            <a:endParaRPr sz="2400" dirty="0"/>
          </a:p>
        </p:txBody>
      </p:sp>
      <p:sp>
        <p:nvSpPr>
          <p:cNvPr id="40962" name="AutoShape 2" descr="ÐÐ°ÑÑÐ¸Ð½ÐºÐ¸ Ð¿Ð¾ Ð·Ð°Ð¿ÑÐ¾ÑÑ ÑÐ½ÐµÑÐºÐ¾"/>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k-KZ"/>
          </a:p>
        </p:txBody>
      </p:sp>
      <p:sp>
        <p:nvSpPr>
          <p:cNvPr id="6" name="Прямоугольник 5"/>
          <p:cNvSpPr/>
          <p:nvPr/>
        </p:nvSpPr>
        <p:spPr>
          <a:xfrm>
            <a:off x="4214810" y="6627168"/>
            <a:ext cx="747319" cy="230832"/>
          </a:xfrm>
          <a:prstGeom prst="rect">
            <a:avLst/>
          </a:prstGeom>
        </p:spPr>
        <p:txBody>
          <a:bodyPr wrap="none">
            <a:spAutoFit/>
          </a:bodyPr>
          <a:lstStyle/>
          <a:p>
            <a:pPr lvl="0" algn="ctr"/>
            <a:r>
              <a:rPr lang="en-US" sz="900" dirty="0" smtClean="0">
                <a:solidFill>
                  <a:srgbClr val="7F7F7F"/>
                </a:solidFill>
              </a:rPr>
              <a:t>assembly.kz</a:t>
            </a:r>
            <a:endParaRPr lang="en-US" sz="900" dirty="0">
              <a:solidFill>
                <a:srgbClr val="7F7F7F"/>
              </a:solidFill>
              <a:latin typeface="Arial"/>
              <a:ea typeface="Arial"/>
              <a:cs typeface="Arial"/>
              <a:sym typeface="Arial"/>
            </a:endParaRPr>
          </a:p>
        </p:txBody>
      </p:sp>
      <p:pic>
        <p:nvPicPr>
          <p:cNvPr id="7" name="Рисунок 6" descr="15515362695c7a908d2c5f00.87733646.jpg"/>
          <p:cNvPicPr>
            <a:picLocks noChangeAspect="1"/>
          </p:cNvPicPr>
          <p:nvPr/>
        </p:nvPicPr>
        <p:blipFill>
          <a:blip r:embed="rId3" cstate="print"/>
          <a:stretch>
            <a:fillRect/>
          </a:stretch>
        </p:blipFill>
        <p:spPr>
          <a:xfrm>
            <a:off x="1500166" y="3429000"/>
            <a:ext cx="5857916" cy="316913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908720"/>
          </a:xfrm>
        </p:spPr>
        <p:txBody>
          <a:bodyPr>
            <a:normAutofit/>
          </a:bodyPr>
          <a:lstStyle/>
          <a:p>
            <a:r>
              <a:rPr lang="ru-RU" sz="3200" b="1" dirty="0" smtClean="0">
                <a:solidFill>
                  <a:srgbClr val="005AAA"/>
                </a:solidFill>
                <a:latin typeface="Arial" pitchFamily="34" charset="0"/>
                <a:cs typeface="Arial" pitchFamily="34" charset="0"/>
              </a:rPr>
              <a:t>Тараз қаласына - 2000 жыл</a:t>
            </a:r>
            <a:endParaRPr lang="ru-RU" sz="3200" dirty="0">
              <a:latin typeface="Arial" pitchFamily="34" charset="0"/>
              <a:cs typeface="Arial" pitchFamily="34" charset="0"/>
            </a:endParaRPr>
          </a:p>
        </p:txBody>
      </p:sp>
      <p:pic>
        <p:nvPicPr>
          <p:cNvPr id="4" name="Содержимое 3" descr="0ec262646d0dc114e4061237bb71f255.jpg"/>
          <p:cNvPicPr>
            <a:picLocks noGrp="1" noChangeAspect="1"/>
          </p:cNvPicPr>
          <p:nvPr>
            <p:ph idx="1"/>
          </p:nvPr>
        </p:nvPicPr>
        <p:blipFill>
          <a:blip r:embed="rId2" cstate="print"/>
          <a:stretch>
            <a:fillRect/>
          </a:stretch>
        </p:blipFill>
        <p:spPr>
          <a:xfrm>
            <a:off x="1547664" y="1556792"/>
            <a:ext cx="6034617" cy="3960440"/>
          </a:xfrm>
        </p:spPr>
      </p:pic>
      <p:sp>
        <p:nvSpPr>
          <p:cNvPr id="9" name="Прямоугольник 8"/>
          <p:cNvSpPr/>
          <p:nvPr/>
        </p:nvSpPr>
        <p:spPr>
          <a:xfrm>
            <a:off x="4211960" y="5661248"/>
            <a:ext cx="747319" cy="230832"/>
          </a:xfrm>
          <a:prstGeom prst="rect">
            <a:avLst/>
          </a:prstGeom>
        </p:spPr>
        <p:txBody>
          <a:bodyPr wrap="none">
            <a:spAutoFit/>
          </a:bodyPr>
          <a:lstStyle/>
          <a:p>
            <a:pPr lvl="0" algn="ctr"/>
            <a:r>
              <a:rPr lang="en-US" sz="900" dirty="0" smtClean="0">
                <a:solidFill>
                  <a:srgbClr val="7F7F7F"/>
                </a:solidFill>
              </a:rPr>
              <a:t>e-history.kz</a:t>
            </a:r>
            <a:endParaRPr lang="en-US" sz="900" dirty="0">
              <a:solidFill>
                <a:srgbClr val="7F7F7F"/>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980728"/>
          </a:xfrm>
        </p:spPr>
        <p:txBody>
          <a:bodyPr>
            <a:normAutofit/>
          </a:bodyPr>
          <a:lstStyle/>
          <a:p>
            <a:r>
              <a:rPr lang="ru-RU" sz="3200" b="1" dirty="0" smtClean="0">
                <a:solidFill>
                  <a:srgbClr val="005AAA"/>
                </a:solidFill>
                <a:latin typeface="Arial" pitchFamily="34" charset="0"/>
                <a:cs typeface="Arial" pitchFamily="34" charset="0"/>
              </a:rPr>
              <a:t>Түркістан қаласына - 1500 жыл</a:t>
            </a:r>
            <a:endParaRPr lang="ru-RU" sz="3200" dirty="0"/>
          </a:p>
        </p:txBody>
      </p:sp>
      <p:sp>
        <p:nvSpPr>
          <p:cNvPr id="5" name="Прямоугольник 4"/>
          <p:cNvSpPr/>
          <p:nvPr/>
        </p:nvSpPr>
        <p:spPr>
          <a:xfrm>
            <a:off x="4139952" y="6165304"/>
            <a:ext cx="877163" cy="230832"/>
          </a:xfrm>
          <a:prstGeom prst="rect">
            <a:avLst/>
          </a:prstGeom>
        </p:spPr>
        <p:txBody>
          <a:bodyPr wrap="none">
            <a:spAutoFit/>
          </a:bodyPr>
          <a:lstStyle/>
          <a:p>
            <a:pPr lvl="0" algn="ctr"/>
            <a:r>
              <a:rPr lang="en-US" sz="900" dirty="0" smtClean="0">
                <a:solidFill>
                  <a:srgbClr val="7F7F7F"/>
                </a:solidFill>
              </a:rPr>
              <a:t>kazakhnews,kz</a:t>
            </a:r>
            <a:endParaRPr lang="en-US" sz="900" dirty="0">
              <a:solidFill>
                <a:srgbClr val="7F7F7F"/>
              </a:solidFill>
              <a:latin typeface="Arial"/>
              <a:ea typeface="Arial"/>
              <a:cs typeface="Arial"/>
              <a:sym typeface="Arial"/>
            </a:endParaRPr>
          </a:p>
        </p:txBody>
      </p:sp>
      <p:pic>
        <p:nvPicPr>
          <p:cNvPr id="9" name="Содержимое 8" descr="5b39001a63d61c3fbda186a91e06b78e.jpg"/>
          <p:cNvPicPr>
            <a:picLocks noGrp="1" noChangeAspect="1"/>
          </p:cNvPicPr>
          <p:nvPr>
            <p:ph idx="1"/>
          </p:nvPr>
        </p:nvPicPr>
        <p:blipFill>
          <a:blip r:embed="rId2" cstate="print"/>
          <a:stretch>
            <a:fillRect/>
          </a:stretch>
        </p:blipFill>
        <p:spPr>
          <a:xfrm>
            <a:off x="539552" y="1124744"/>
            <a:ext cx="7966725" cy="4929411"/>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980728"/>
          </a:xfrm>
        </p:spPr>
        <p:txBody>
          <a:bodyPr>
            <a:normAutofit/>
          </a:bodyPr>
          <a:lstStyle/>
          <a:p>
            <a:r>
              <a:rPr lang="ru-RU" sz="3200" b="1" dirty="0" smtClean="0">
                <a:solidFill>
                  <a:srgbClr val="005AAA"/>
                </a:solidFill>
                <a:latin typeface="Arial" pitchFamily="34" charset="0"/>
                <a:cs typeface="Arial" pitchFamily="34" charset="0"/>
              </a:rPr>
              <a:t>Алматы қаласының 1000 жылдығы</a:t>
            </a:r>
            <a:endParaRPr lang="ru-RU" sz="3200" dirty="0"/>
          </a:p>
        </p:txBody>
      </p:sp>
      <p:pic>
        <p:nvPicPr>
          <p:cNvPr id="4" name="Содержимое 3" descr="Алматы.jpg"/>
          <p:cNvPicPr>
            <a:picLocks noGrp="1" noChangeAspect="1"/>
          </p:cNvPicPr>
          <p:nvPr>
            <p:ph idx="1"/>
          </p:nvPr>
        </p:nvPicPr>
        <p:blipFill>
          <a:blip r:embed="rId2" cstate="print"/>
          <a:stretch>
            <a:fillRect/>
          </a:stretch>
        </p:blipFill>
        <p:spPr>
          <a:xfrm>
            <a:off x="611782" y="1600200"/>
            <a:ext cx="7920435" cy="4525963"/>
          </a:xfrm>
        </p:spPr>
      </p:pic>
      <p:sp>
        <p:nvSpPr>
          <p:cNvPr id="5" name="Прямоугольник 4"/>
          <p:cNvSpPr/>
          <p:nvPr/>
        </p:nvSpPr>
        <p:spPr>
          <a:xfrm>
            <a:off x="4332859" y="6165304"/>
            <a:ext cx="649537" cy="230832"/>
          </a:xfrm>
          <a:prstGeom prst="rect">
            <a:avLst/>
          </a:prstGeom>
        </p:spPr>
        <p:txBody>
          <a:bodyPr wrap="none">
            <a:spAutoFit/>
          </a:bodyPr>
          <a:lstStyle/>
          <a:p>
            <a:pPr lvl="0" algn="ctr"/>
            <a:r>
              <a:rPr lang="en-US" sz="900" dirty="0" smtClean="0">
                <a:solidFill>
                  <a:srgbClr val="7F7F7F"/>
                </a:solidFill>
              </a:rPr>
              <a:t>baribar.kz</a:t>
            </a:r>
            <a:endParaRPr lang="en-US" sz="900" dirty="0">
              <a:solidFill>
                <a:srgbClr val="7F7F7F"/>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title"/>
          </p:nvPr>
        </p:nvSpPr>
        <p:spPr>
          <a:xfrm>
            <a:off x="0" y="0"/>
            <a:ext cx="9144000" cy="1275300"/>
          </a:xfrm>
          <a:prstGeom prst="rect">
            <a:avLst/>
          </a:prstGeom>
          <a:noFill/>
          <a:ln>
            <a:noFill/>
          </a:ln>
        </p:spPr>
        <p:txBody>
          <a:bodyPr spcFirstLastPara="1" wrap="square" lIns="91425" tIns="180000" rIns="91425" bIns="45700" anchor="t" anchorCtr="0">
            <a:noAutofit/>
          </a:bodyPr>
          <a:lstStyle/>
          <a:p>
            <a:pPr marL="0" lvl="0" indent="0" algn="ctr" rtl="0">
              <a:spcBef>
                <a:spcPts val="0"/>
              </a:spcBef>
              <a:spcAft>
                <a:spcPts val="0"/>
              </a:spcAft>
              <a:buClr>
                <a:srgbClr val="005AAA"/>
              </a:buClr>
              <a:buSzPts val="3200"/>
              <a:buFont typeface="Arial"/>
              <a:buNone/>
            </a:pPr>
            <a:r>
              <a:rPr lang="ru-RU" sz="3200" b="1" dirty="0" err="1">
                <a:solidFill>
                  <a:srgbClr val="005AAA"/>
                </a:solidFill>
                <a:latin typeface="Arial" pitchFamily="34" charset="0"/>
                <a:cs typeface="Arial" pitchFamily="34" charset="0"/>
              </a:rPr>
              <a:t>Отандық тарихи</a:t>
            </a:r>
            <a:r>
              <a:rPr lang="ru-RU" sz="3200" b="1" dirty="0">
                <a:solidFill>
                  <a:srgbClr val="005AAA"/>
                </a:solidFill>
                <a:latin typeface="Arial" pitchFamily="34" charset="0"/>
                <a:cs typeface="Arial" pitchFamily="34" charset="0"/>
              </a:rPr>
              <a:t> </a:t>
            </a:r>
            <a:r>
              <a:rPr lang="ru-RU" sz="3200" b="1" dirty="0" err="1">
                <a:solidFill>
                  <a:srgbClr val="005AAA"/>
                </a:solidFill>
                <a:latin typeface="Arial" pitchFamily="34" charset="0"/>
                <a:cs typeface="Arial" pitchFamily="34" charset="0"/>
              </a:rPr>
              <a:t>телехикаялар</a:t>
            </a:r>
            <a:r>
              <a:rPr lang="ru-RU" sz="3200" b="1" dirty="0">
                <a:solidFill>
                  <a:srgbClr val="005AAA"/>
                </a:solidFill>
                <a:latin typeface="Arial" pitchFamily="34" charset="0"/>
                <a:cs typeface="Arial" pitchFamily="34" charset="0"/>
              </a:rPr>
              <a:t> мен </a:t>
            </a:r>
            <a:r>
              <a:rPr lang="ru-RU" sz="3200" b="1" dirty="0" err="1">
                <a:solidFill>
                  <a:srgbClr val="005AAA"/>
                </a:solidFill>
                <a:latin typeface="Arial" pitchFamily="34" charset="0"/>
                <a:cs typeface="Arial" pitchFamily="34" charset="0"/>
              </a:rPr>
              <a:t>көркем фильмдер</a:t>
            </a:r>
            <a:r>
              <a:rPr lang="ru-RU" sz="3200" b="1" dirty="0">
                <a:solidFill>
                  <a:srgbClr val="005AAA"/>
                </a:solidFill>
                <a:latin typeface="Arial" pitchFamily="34" charset="0"/>
                <a:cs typeface="Arial" pitchFamily="34" charset="0"/>
              </a:rPr>
              <a:t> </a:t>
            </a:r>
            <a:endParaRPr>
              <a:latin typeface="Arial" pitchFamily="34" charset="0"/>
              <a:cs typeface="Arial" pitchFamily="34" charset="0"/>
            </a:endParaRPr>
          </a:p>
        </p:txBody>
      </p:sp>
      <p:sp>
        <p:nvSpPr>
          <p:cNvPr id="204" name="Google Shape;204;p29"/>
          <p:cNvSpPr/>
          <p:nvPr/>
        </p:nvSpPr>
        <p:spPr>
          <a:xfrm>
            <a:off x="376625" y="1327900"/>
            <a:ext cx="8515800" cy="3958500"/>
          </a:xfrm>
          <a:prstGeom prst="rect">
            <a:avLst/>
          </a:prstGeom>
          <a:noFill/>
          <a:ln>
            <a:noFill/>
          </a:ln>
        </p:spPr>
        <p:txBody>
          <a:bodyPr spcFirstLastPara="1" wrap="square" lIns="91425" tIns="45700" rIns="91425" bIns="45700" anchor="t" anchorCtr="0">
            <a:noAutofit/>
          </a:bodyPr>
          <a:lstStyle/>
          <a:p>
            <a:pPr lvl="0" indent="360045">
              <a:buSzPts val="1100"/>
            </a:pPr>
            <a:r>
              <a:rPr lang="ru-RU" sz="2400" dirty="0" smtClean="0">
                <a:solidFill>
                  <a:schemeClr val="dk1"/>
                </a:solidFill>
                <a:latin typeface="Arial" pitchFamily="34" charset="0"/>
                <a:cs typeface="Arial" pitchFamily="34" charset="0"/>
              </a:rPr>
              <a:t>«</a:t>
            </a:r>
            <a:r>
              <a:rPr lang="ru-RU" sz="2400" dirty="0" err="1">
                <a:solidFill>
                  <a:schemeClr val="dk1"/>
                </a:solidFill>
                <a:latin typeface="Arial" pitchFamily="34" charset="0"/>
                <a:cs typeface="Arial" pitchFamily="34" charset="0"/>
              </a:rPr>
              <a:t>Көшпенділер</a:t>
            </a:r>
            <a:r>
              <a:rPr lang="ru-RU" sz="2400" dirty="0" smtClean="0">
                <a:solidFill>
                  <a:schemeClr val="dk1"/>
                </a:solidFill>
                <a:latin typeface="Arial" pitchFamily="34" charset="0"/>
                <a:cs typeface="Arial" pitchFamily="34" charset="0"/>
              </a:rPr>
              <a:t>» </a:t>
            </a:r>
            <a:r>
              <a:rPr lang="ru-RU" sz="2400" dirty="0" err="1" smtClean="0">
                <a:solidFill>
                  <a:schemeClr val="dk1"/>
                </a:solidFill>
                <a:latin typeface="Arial" pitchFamily="34" charset="0"/>
                <a:cs typeface="Arial" pitchFamily="34" charset="0"/>
              </a:rPr>
              <a:t>көркем</a:t>
            </a:r>
            <a:r>
              <a:rPr lang="ru-RU" sz="2400" dirty="0" smtClean="0">
                <a:solidFill>
                  <a:schemeClr val="dk1"/>
                </a:solidFill>
                <a:latin typeface="Arial" pitchFamily="34" charset="0"/>
                <a:cs typeface="Arial" pitchFamily="34" charset="0"/>
              </a:rPr>
              <a:t> </a:t>
            </a:r>
            <a:r>
              <a:rPr lang="ru-RU" sz="2400" dirty="0" err="1" smtClean="0">
                <a:solidFill>
                  <a:schemeClr val="dk1"/>
                </a:solidFill>
                <a:latin typeface="Arial" pitchFamily="34" charset="0"/>
                <a:cs typeface="Arial" pitchFamily="34" charset="0"/>
              </a:rPr>
              <a:t>фильмі</a:t>
            </a:r>
            <a:r>
              <a:rPr lang="ru-RU" sz="2400" smtClean="0">
                <a:solidFill>
                  <a:schemeClr val="dk1"/>
                </a:solidFill>
                <a:latin typeface="Arial" pitchFamily="34" charset="0"/>
                <a:cs typeface="Arial" pitchFamily="34" charset="0"/>
              </a:rPr>
              <a:t>, </a:t>
            </a:r>
            <a:r>
              <a:rPr lang="ru-RU" sz="2400" dirty="0">
                <a:solidFill>
                  <a:schemeClr val="dk1"/>
                </a:solidFill>
                <a:latin typeface="Arial" pitchFamily="34" charset="0"/>
                <a:cs typeface="Arial" pitchFamily="34" charset="0"/>
              </a:rPr>
              <a:t>2004 </a:t>
            </a:r>
            <a:r>
              <a:rPr lang="ru-RU" sz="2400" dirty="0" err="1">
                <a:solidFill>
                  <a:schemeClr val="dk1"/>
                </a:solidFill>
                <a:latin typeface="Arial" pitchFamily="34" charset="0"/>
                <a:cs typeface="Arial" pitchFamily="34" charset="0"/>
              </a:rPr>
              <a:t>жылы</a:t>
            </a:r>
            <a:r>
              <a:rPr lang="ru-RU" sz="2400" dirty="0">
                <a:solidFill>
                  <a:schemeClr val="dk1"/>
                </a:solidFill>
                <a:latin typeface="Arial" pitchFamily="34" charset="0"/>
                <a:cs typeface="Arial" pitchFamily="34" charset="0"/>
              </a:rPr>
              <a:t> </a:t>
            </a:r>
            <a:endParaRPr sz="2400" dirty="0">
              <a:solidFill>
                <a:schemeClr val="dk1"/>
              </a:solidFill>
              <a:latin typeface="Arial" pitchFamily="34" charset="0"/>
              <a:cs typeface="Arial" pitchFamily="34" charset="0"/>
            </a:endParaRPr>
          </a:p>
          <a:p>
            <a:pPr marL="0" lvl="0" indent="0" algn="l" rtl="0">
              <a:spcBef>
                <a:spcPts val="0"/>
              </a:spcBef>
              <a:spcAft>
                <a:spcPts val="0"/>
              </a:spcAft>
              <a:buSzPts val="1100"/>
              <a:buNone/>
            </a:pPr>
            <a:endParaRPr sz="2400" dirty="0"/>
          </a:p>
        </p:txBody>
      </p:sp>
      <p:pic>
        <p:nvPicPr>
          <p:cNvPr id="205" name="Google Shape;205;p29"/>
          <p:cNvPicPr preferRelativeResize="0"/>
          <p:nvPr/>
        </p:nvPicPr>
        <p:blipFill>
          <a:blip r:embed="rId3" cstate="print">
            <a:alphaModFix/>
          </a:blip>
          <a:stretch>
            <a:fillRect/>
          </a:stretch>
        </p:blipFill>
        <p:spPr>
          <a:xfrm>
            <a:off x="785786" y="1928802"/>
            <a:ext cx="7572428" cy="4643470"/>
          </a:xfrm>
          <a:prstGeom prst="rect">
            <a:avLst/>
          </a:prstGeom>
          <a:noFill/>
          <a:ln>
            <a:noFill/>
          </a:ln>
        </p:spPr>
      </p:pic>
      <p:sp>
        <p:nvSpPr>
          <p:cNvPr id="206" name="Google Shape;206;p29"/>
          <p:cNvSpPr/>
          <p:nvPr/>
        </p:nvSpPr>
        <p:spPr>
          <a:xfrm>
            <a:off x="3428992" y="6596400"/>
            <a:ext cx="2252400" cy="261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ru-RU" sz="900" dirty="0" err="1">
                <a:solidFill>
                  <a:srgbClr val="7F7F7F"/>
                </a:solidFill>
              </a:rPr>
              <a:t>lostpic.net</a:t>
            </a:r>
            <a:endParaRPr sz="900">
              <a:solidFill>
                <a:srgbClr val="7F7F7F"/>
              </a:solidFill>
            </a:endParaRPr>
          </a:p>
          <a:p>
            <a:pPr marL="0" marR="0" lvl="0" indent="0" algn="ctr" rtl="0">
              <a:spcBef>
                <a:spcPts val="0"/>
              </a:spcBef>
              <a:spcAft>
                <a:spcPts val="0"/>
              </a:spcAft>
              <a:buNone/>
            </a:pPr>
            <a:endParaRPr sz="1100">
              <a:solidFill>
                <a:srgbClr val="7F7F7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0"/>
          <p:cNvSpPr txBox="1">
            <a:spLocks noGrp="1"/>
          </p:cNvSpPr>
          <p:nvPr>
            <p:ph type="title"/>
          </p:nvPr>
        </p:nvSpPr>
        <p:spPr>
          <a:xfrm>
            <a:off x="0" y="0"/>
            <a:ext cx="9144000" cy="1275300"/>
          </a:xfrm>
          <a:prstGeom prst="rect">
            <a:avLst/>
          </a:prstGeom>
          <a:noFill/>
          <a:ln>
            <a:noFill/>
          </a:ln>
        </p:spPr>
        <p:txBody>
          <a:bodyPr spcFirstLastPara="1" wrap="square" lIns="91425" tIns="180000" rIns="91425" bIns="45700" anchor="t" anchorCtr="0">
            <a:noAutofit/>
          </a:bodyPr>
          <a:lstStyle/>
          <a:p>
            <a:pPr marL="0" lvl="0" indent="0" algn="ctr" rtl="0">
              <a:spcBef>
                <a:spcPts val="0"/>
              </a:spcBef>
              <a:spcAft>
                <a:spcPts val="0"/>
              </a:spcAft>
              <a:buClr>
                <a:srgbClr val="005AAA"/>
              </a:buClr>
              <a:buSzPts val="3200"/>
              <a:buFont typeface="Arial"/>
              <a:buNone/>
            </a:pPr>
            <a:r>
              <a:rPr lang="ru-RU" sz="3200" b="1" dirty="0" err="1">
                <a:solidFill>
                  <a:srgbClr val="005AAA"/>
                </a:solidFill>
                <a:latin typeface="Arial" pitchFamily="34" charset="0"/>
                <a:cs typeface="Arial" pitchFamily="34" charset="0"/>
              </a:rPr>
              <a:t>Отандық тарихи</a:t>
            </a:r>
            <a:r>
              <a:rPr lang="ru-RU" sz="3200" b="1" dirty="0">
                <a:solidFill>
                  <a:srgbClr val="005AAA"/>
                </a:solidFill>
                <a:latin typeface="Arial" pitchFamily="34" charset="0"/>
                <a:cs typeface="Arial" pitchFamily="34" charset="0"/>
              </a:rPr>
              <a:t> </a:t>
            </a:r>
            <a:r>
              <a:rPr lang="ru-RU" sz="3200" b="1" dirty="0" err="1">
                <a:solidFill>
                  <a:srgbClr val="005AAA"/>
                </a:solidFill>
                <a:latin typeface="Arial" pitchFamily="34" charset="0"/>
                <a:cs typeface="Arial" pitchFamily="34" charset="0"/>
              </a:rPr>
              <a:t>телехикаялар</a:t>
            </a:r>
            <a:r>
              <a:rPr lang="ru-RU" sz="3200" b="1" dirty="0">
                <a:solidFill>
                  <a:srgbClr val="005AAA"/>
                </a:solidFill>
                <a:latin typeface="Arial" pitchFamily="34" charset="0"/>
                <a:cs typeface="Arial" pitchFamily="34" charset="0"/>
              </a:rPr>
              <a:t> мен </a:t>
            </a:r>
            <a:r>
              <a:rPr lang="ru-RU" sz="3200" b="1" dirty="0" err="1">
                <a:solidFill>
                  <a:srgbClr val="005AAA"/>
                </a:solidFill>
                <a:latin typeface="Arial" pitchFamily="34" charset="0"/>
                <a:cs typeface="Arial" pitchFamily="34" charset="0"/>
              </a:rPr>
              <a:t>көркем фильмдер</a:t>
            </a:r>
            <a:r>
              <a:rPr lang="ru-RU" sz="3200" b="1" dirty="0">
                <a:solidFill>
                  <a:srgbClr val="005AAA"/>
                </a:solidFill>
                <a:latin typeface="Arial" pitchFamily="34" charset="0"/>
                <a:cs typeface="Arial" pitchFamily="34" charset="0"/>
              </a:rPr>
              <a:t> </a:t>
            </a:r>
            <a:endParaRPr>
              <a:latin typeface="Arial" pitchFamily="34" charset="0"/>
              <a:cs typeface="Arial" pitchFamily="34" charset="0"/>
            </a:endParaRPr>
          </a:p>
        </p:txBody>
      </p:sp>
      <p:sp>
        <p:nvSpPr>
          <p:cNvPr id="212" name="Google Shape;212;p30"/>
          <p:cNvSpPr/>
          <p:nvPr/>
        </p:nvSpPr>
        <p:spPr>
          <a:xfrm>
            <a:off x="376625" y="1275300"/>
            <a:ext cx="8515800" cy="3958500"/>
          </a:xfrm>
          <a:prstGeom prst="rect">
            <a:avLst/>
          </a:prstGeom>
          <a:noFill/>
          <a:ln>
            <a:noFill/>
          </a:ln>
        </p:spPr>
        <p:txBody>
          <a:bodyPr spcFirstLastPara="1" wrap="square" lIns="91425" tIns="45700" rIns="91425" bIns="45700" anchor="t" anchorCtr="0">
            <a:noAutofit/>
          </a:bodyPr>
          <a:lstStyle/>
          <a:p>
            <a:pPr marL="0" lvl="0" indent="360045" algn="l" rtl="0">
              <a:spcBef>
                <a:spcPts val="0"/>
              </a:spcBef>
              <a:spcAft>
                <a:spcPts val="0"/>
              </a:spcAft>
              <a:buSzPts val="1100"/>
              <a:buNone/>
            </a:pPr>
            <a:r>
              <a:rPr lang="ru-RU" sz="2400" dirty="0">
                <a:solidFill>
                  <a:schemeClr val="dk1"/>
                </a:solidFill>
                <a:latin typeface="Arial" pitchFamily="34" charset="0"/>
                <a:cs typeface="Arial" pitchFamily="34" charset="0"/>
              </a:rPr>
              <a:t>2012 </a:t>
            </a:r>
            <a:r>
              <a:rPr lang="ru-RU" sz="2400" dirty="0" err="1">
                <a:solidFill>
                  <a:schemeClr val="dk1"/>
                </a:solidFill>
                <a:latin typeface="Arial" pitchFamily="34" charset="0"/>
                <a:cs typeface="Arial" pitchFamily="34" charset="0"/>
              </a:rPr>
              <a:t>жылы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мамырда</a:t>
            </a:r>
            <a:r>
              <a:rPr lang="ru-RU" sz="2400" dirty="0">
                <a:solidFill>
                  <a:schemeClr val="dk1"/>
                </a:solidFill>
                <a:latin typeface="Arial" pitchFamily="34" charset="0"/>
                <a:cs typeface="Arial" pitchFamily="34" charset="0"/>
              </a:rPr>
              <a:t> режиссер </a:t>
            </a:r>
            <a:r>
              <a:rPr lang="ru-RU" sz="2400" dirty="0" err="1">
                <a:solidFill>
                  <a:schemeClr val="dk1"/>
                </a:solidFill>
                <a:latin typeface="Arial" pitchFamily="34" charset="0"/>
                <a:cs typeface="Arial" pitchFamily="34" charset="0"/>
              </a:rPr>
              <a:t>Ақан Сатаев</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түсірген </a:t>
            </a:r>
            <a:r>
              <a:rPr lang="ru-RU" sz="2400" dirty="0">
                <a:solidFill>
                  <a:schemeClr val="dk1"/>
                </a:solidFill>
                <a:latin typeface="Arial" pitchFamily="34" charset="0"/>
                <a:cs typeface="Arial" pitchFamily="34" charset="0"/>
              </a:rPr>
              <a:t>«</a:t>
            </a:r>
            <a:r>
              <a:rPr lang="ru-RU" sz="2400" dirty="0" err="1">
                <a:solidFill>
                  <a:schemeClr val="dk1"/>
                </a:solidFill>
                <a:latin typeface="Arial" pitchFamily="34" charset="0"/>
                <a:cs typeface="Arial" pitchFamily="34" charset="0"/>
              </a:rPr>
              <a:t>Жаужүрек мың </a:t>
            </a:r>
            <a:r>
              <a:rPr lang="ru-RU" sz="2400" dirty="0">
                <a:solidFill>
                  <a:schemeClr val="dk1"/>
                </a:solidFill>
                <a:latin typeface="Arial" pitchFamily="34" charset="0"/>
                <a:cs typeface="Arial" pitchFamily="34" charset="0"/>
              </a:rPr>
              <a:t>бала</a:t>
            </a:r>
            <a:r>
              <a:rPr lang="ru-RU" sz="2400" dirty="0" smtClean="0">
                <a:solidFill>
                  <a:schemeClr val="dk1"/>
                </a:solidFill>
                <a:latin typeface="Arial" pitchFamily="34" charset="0"/>
                <a:cs typeface="Arial" pitchFamily="34" charset="0"/>
              </a:rPr>
              <a:t>» фильм</a:t>
            </a:r>
            <a:r>
              <a:rPr lang="kk-KZ" sz="2400" dirty="0" smtClean="0">
                <a:solidFill>
                  <a:schemeClr val="dk1"/>
                </a:solidFill>
                <a:latin typeface="Arial" pitchFamily="34" charset="0"/>
                <a:cs typeface="Arial" pitchFamily="34" charset="0"/>
              </a:rPr>
              <a:t>і. </a:t>
            </a:r>
            <a:endParaRPr sz="2400">
              <a:solidFill>
                <a:schemeClr val="dk1"/>
              </a:solidFill>
              <a:latin typeface="Arial" pitchFamily="34" charset="0"/>
              <a:cs typeface="Arial" pitchFamily="34" charset="0"/>
            </a:endParaRPr>
          </a:p>
          <a:p>
            <a:pPr marL="0" lvl="0" indent="0" algn="l" rtl="0">
              <a:spcBef>
                <a:spcPts val="0"/>
              </a:spcBef>
              <a:spcAft>
                <a:spcPts val="0"/>
              </a:spcAft>
              <a:buSzPts val="1100"/>
              <a:buNone/>
            </a:pPr>
            <a:endParaRPr sz="2400"/>
          </a:p>
        </p:txBody>
      </p:sp>
      <p:sp>
        <p:nvSpPr>
          <p:cNvPr id="213" name="Google Shape;213;p30"/>
          <p:cNvSpPr/>
          <p:nvPr/>
        </p:nvSpPr>
        <p:spPr>
          <a:xfrm>
            <a:off x="3428992" y="6357958"/>
            <a:ext cx="2252400" cy="261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ru-RU" sz="1100" dirty="0" err="1">
                <a:solidFill>
                  <a:srgbClr val="7F7F7F"/>
                </a:solidFill>
              </a:rPr>
              <a:t>youtube.com</a:t>
            </a:r>
            <a:endParaRPr sz="1100">
              <a:solidFill>
                <a:srgbClr val="7F7F7F"/>
              </a:solidFill>
            </a:endParaRPr>
          </a:p>
          <a:p>
            <a:pPr marL="0" marR="0" lvl="0" indent="0" algn="ctr" rtl="0">
              <a:spcBef>
                <a:spcPts val="0"/>
              </a:spcBef>
              <a:spcAft>
                <a:spcPts val="0"/>
              </a:spcAft>
              <a:buNone/>
            </a:pPr>
            <a:endParaRPr sz="1100">
              <a:solidFill>
                <a:srgbClr val="7F7F7F"/>
              </a:solidFill>
            </a:endParaRPr>
          </a:p>
        </p:txBody>
      </p:sp>
      <p:pic>
        <p:nvPicPr>
          <p:cNvPr id="214" name="Google Shape;214;p30"/>
          <p:cNvPicPr preferRelativeResize="0"/>
          <p:nvPr/>
        </p:nvPicPr>
        <p:blipFill>
          <a:blip r:embed="rId3" cstate="print">
            <a:alphaModFix/>
          </a:blip>
          <a:stretch>
            <a:fillRect/>
          </a:stretch>
        </p:blipFill>
        <p:spPr>
          <a:xfrm>
            <a:off x="500034" y="2094124"/>
            <a:ext cx="7691016" cy="426383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1"/>
          <p:cNvSpPr txBox="1">
            <a:spLocks noGrp="1"/>
          </p:cNvSpPr>
          <p:nvPr>
            <p:ph type="title"/>
          </p:nvPr>
        </p:nvSpPr>
        <p:spPr>
          <a:xfrm>
            <a:off x="0" y="0"/>
            <a:ext cx="9144000" cy="1275300"/>
          </a:xfrm>
          <a:prstGeom prst="rect">
            <a:avLst/>
          </a:prstGeom>
          <a:noFill/>
          <a:ln>
            <a:noFill/>
          </a:ln>
        </p:spPr>
        <p:txBody>
          <a:bodyPr spcFirstLastPara="1" wrap="square" lIns="91425" tIns="180000" rIns="91425" bIns="45700" anchor="t" anchorCtr="0">
            <a:noAutofit/>
          </a:bodyPr>
          <a:lstStyle/>
          <a:p>
            <a:pPr marL="0" lvl="0" indent="0" algn="ctr" rtl="0">
              <a:spcBef>
                <a:spcPts val="0"/>
              </a:spcBef>
              <a:spcAft>
                <a:spcPts val="0"/>
              </a:spcAft>
              <a:buClr>
                <a:srgbClr val="005AAA"/>
              </a:buClr>
              <a:buSzPts val="3200"/>
              <a:buFont typeface="Arial"/>
              <a:buNone/>
            </a:pPr>
            <a:r>
              <a:rPr lang="ru-RU" sz="3200" b="1" dirty="0" err="1">
                <a:solidFill>
                  <a:srgbClr val="005AAA"/>
                </a:solidFill>
                <a:latin typeface="Arial" pitchFamily="34" charset="0"/>
                <a:cs typeface="Arial" pitchFamily="34" charset="0"/>
              </a:rPr>
              <a:t>Отандық тарихи</a:t>
            </a:r>
            <a:r>
              <a:rPr lang="ru-RU" sz="3200" b="1" dirty="0">
                <a:solidFill>
                  <a:srgbClr val="005AAA"/>
                </a:solidFill>
                <a:latin typeface="Arial" pitchFamily="34" charset="0"/>
                <a:cs typeface="Arial" pitchFamily="34" charset="0"/>
              </a:rPr>
              <a:t> </a:t>
            </a:r>
            <a:r>
              <a:rPr lang="ru-RU" sz="3200" b="1" dirty="0" err="1">
                <a:solidFill>
                  <a:srgbClr val="005AAA"/>
                </a:solidFill>
                <a:latin typeface="Arial" pitchFamily="34" charset="0"/>
                <a:cs typeface="Arial" pitchFamily="34" charset="0"/>
              </a:rPr>
              <a:t>телехикаялар</a:t>
            </a:r>
            <a:r>
              <a:rPr lang="ru-RU" sz="3200" b="1" dirty="0">
                <a:solidFill>
                  <a:srgbClr val="005AAA"/>
                </a:solidFill>
                <a:latin typeface="Arial" pitchFamily="34" charset="0"/>
                <a:cs typeface="Arial" pitchFamily="34" charset="0"/>
              </a:rPr>
              <a:t> мен </a:t>
            </a:r>
            <a:r>
              <a:rPr lang="ru-RU" sz="3200" b="1" dirty="0" err="1">
                <a:solidFill>
                  <a:srgbClr val="005AAA"/>
                </a:solidFill>
                <a:latin typeface="Arial" pitchFamily="34" charset="0"/>
                <a:cs typeface="Arial" pitchFamily="34" charset="0"/>
              </a:rPr>
              <a:t>көркем фильмдер</a:t>
            </a:r>
            <a:r>
              <a:rPr lang="ru-RU" sz="3200" b="1" dirty="0">
                <a:solidFill>
                  <a:srgbClr val="005AAA"/>
                </a:solidFill>
                <a:latin typeface="Arial" pitchFamily="34" charset="0"/>
                <a:cs typeface="Arial" pitchFamily="34" charset="0"/>
              </a:rPr>
              <a:t> </a:t>
            </a:r>
            <a:endParaRPr>
              <a:latin typeface="Arial" pitchFamily="34" charset="0"/>
              <a:cs typeface="Arial" pitchFamily="34" charset="0"/>
            </a:endParaRPr>
          </a:p>
        </p:txBody>
      </p:sp>
      <p:sp>
        <p:nvSpPr>
          <p:cNvPr id="220" name="Google Shape;220;p31"/>
          <p:cNvSpPr/>
          <p:nvPr/>
        </p:nvSpPr>
        <p:spPr>
          <a:xfrm>
            <a:off x="285720" y="1428736"/>
            <a:ext cx="8515800" cy="3958500"/>
          </a:xfrm>
          <a:prstGeom prst="rect">
            <a:avLst/>
          </a:prstGeom>
          <a:noFill/>
          <a:ln>
            <a:noFill/>
          </a:ln>
        </p:spPr>
        <p:txBody>
          <a:bodyPr spcFirstLastPara="1" wrap="square" lIns="91425" tIns="45700" rIns="91425" bIns="45700" anchor="t" anchorCtr="0">
            <a:noAutofit/>
          </a:bodyPr>
          <a:lstStyle/>
          <a:p>
            <a:pPr marL="0" lvl="0" indent="360045" algn="ctr" rtl="0">
              <a:spcBef>
                <a:spcPts val="0"/>
              </a:spcBef>
              <a:spcAft>
                <a:spcPts val="0"/>
              </a:spcAft>
              <a:buSzPts val="1100"/>
              <a:buNone/>
            </a:pPr>
            <a:r>
              <a:rPr lang="ru-RU" sz="2400" dirty="0">
                <a:solidFill>
                  <a:schemeClr val="dk1"/>
                </a:solidFill>
                <a:latin typeface="Arial" pitchFamily="34" charset="0"/>
                <a:cs typeface="Arial" pitchFamily="34" charset="0"/>
              </a:rPr>
              <a:t>2016 </a:t>
            </a:r>
            <a:r>
              <a:rPr lang="ru-RU" sz="2400" dirty="0" err="1">
                <a:solidFill>
                  <a:schemeClr val="dk1"/>
                </a:solidFill>
                <a:latin typeface="Arial" pitchFamily="34" charset="0"/>
                <a:cs typeface="Arial" pitchFamily="34" charset="0"/>
              </a:rPr>
              <a:t>жылы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жазушы</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Ілияс</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Есенберлиннің </a:t>
            </a:r>
            <a:r>
              <a:rPr lang="ru-RU" sz="2400" dirty="0">
                <a:solidFill>
                  <a:schemeClr val="dk1"/>
                </a:solidFill>
                <a:latin typeface="Arial" pitchFamily="34" charset="0"/>
                <a:cs typeface="Arial" pitchFamily="34" charset="0"/>
              </a:rPr>
              <a:t>романы </a:t>
            </a:r>
            <a:r>
              <a:rPr lang="ru-RU" sz="2400" dirty="0" err="1">
                <a:solidFill>
                  <a:schemeClr val="dk1"/>
                </a:solidFill>
                <a:latin typeface="Arial" pitchFamily="34" charset="0"/>
                <a:cs typeface="Arial" pitchFamily="34" charset="0"/>
              </a:rPr>
              <a:t>желісінде</a:t>
            </a:r>
            <a:r>
              <a:rPr lang="ru-RU" sz="2400" dirty="0">
                <a:solidFill>
                  <a:schemeClr val="dk1"/>
                </a:solidFill>
                <a:latin typeface="Arial" pitchFamily="34" charset="0"/>
                <a:cs typeface="Arial" pitchFamily="34" charset="0"/>
              </a:rPr>
              <a:t>, режиссер </a:t>
            </a:r>
            <a:r>
              <a:rPr lang="ru-RU" sz="2400" dirty="0" err="1">
                <a:solidFill>
                  <a:schemeClr val="dk1"/>
                </a:solidFill>
                <a:latin typeface="Arial" pitchFamily="34" charset="0"/>
                <a:cs typeface="Arial" pitchFamily="34" charset="0"/>
              </a:rPr>
              <a:t>Рүстем Әбрашев түсірген</a:t>
            </a:r>
            <a:r>
              <a:rPr lang="ru-RU" sz="2400" dirty="0">
                <a:solidFill>
                  <a:schemeClr val="dk1"/>
                </a:solidFill>
                <a:latin typeface="Arial" pitchFamily="34" charset="0"/>
                <a:cs typeface="Arial" pitchFamily="34" charset="0"/>
              </a:rPr>
              <a:t> </a:t>
            </a:r>
            <a:endParaRPr lang="ru-RU" sz="2400" dirty="0" smtClean="0">
              <a:solidFill>
                <a:schemeClr val="dk1"/>
              </a:solidFill>
              <a:latin typeface="Arial" pitchFamily="34" charset="0"/>
              <a:cs typeface="Arial" pitchFamily="34" charset="0"/>
            </a:endParaRPr>
          </a:p>
          <a:p>
            <a:pPr marL="0" lvl="0" indent="360045" algn="ctr" rtl="0">
              <a:spcBef>
                <a:spcPts val="0"/>
              </a:spcBef>
              <a:spcAft>
                <a:spcPts val="0"/>
              </a:spcAft>
              <a:buSzPts val="1100"/>
              <a:buNone/>
            </a:pPr>
            <a:r>
              <a:rPr lang="ru-RU" sz="2400" dirty="0" smtClean="0">
                <a:solidFill>
                  <a:schemeClr val="dk1"/>
                </a:solidFill>
                <a:latin typeface="Arial" pitchFamily="34" charset="0"/>
                <a:cs typeface="Arial" pitchFamily="34" charset="0"/>
              </a:rPr>
              <a:t>«</a:t>
            </a:r>
            <a:r>
              <a:rPr lang="ru-RU" sz="2400" dirty="0" err="1">
                <a:solidFill>
                  <a:schemeClr val="dk1"/>
                </a:solidFill>
                <a:latin typeface="Arial" pitchFamily="34" charset="0"/>
                <a:cs typeface="Arial" pitchFamily="34" charset="0"/>
              </a:rPr>
              <a:t>Алмас</a:t>
            </a:r>
            <a:r>
              <a:rPr lang="ru-RU" sz="2400" dirty="0">
                <a:solidFill>
                  <a:schemeClr val="dk1"/>
                </a:solidFill>
                <a:latin typeface="Arial" pitchFamily="34" charset="0"/>
                <a:cs typeface="Arial" pitchFamily="34" charset="0"/>
              </a:rPr>
              <a:t> </a:t>
            </a:r>
            <a:r>
              <a:rPr lang="ru-RU" sz="2400" dirty="0" err="1">
                <a:solidFill>
                  <a:schemeClr val="dk1"/>
                </a:solidFill>
                <a:latin typeface="Arial" pitchFamily="34" charset="0"/>
                <a:cs typeface="Arial" pitchFamily="34" charset="0"/>
              </a:rPr>
              <a:t>қылыш» </a:t>
            </a:r>
            <a:r>
              <a:rPr lang="ru-RU" sz="2400" dirty="0" err="1" smtClean="0">
                <a:solidFill>
                  <a:schemeClr val="dk1"/>
                </a:solidFill>
                <a:latin typeface="Arial" pitchFamily="34" charset="0"/>
                <a:cs typeface="Arial" pitchFamily="34" charset="0"/>
              </a:rPr>
              <a:t>фильмі</a:t>
            </a:r>
            <a:r>
              <a:rPr lang="ru-RU" sz="2400" dirty="0" smtClean="0">
                <a:solidFill>
                  <a:schemeClr val="dk1"/>
                </a:solidFill>
                <a:latin typeface="Arial" pitchFamily="34" charset="0"/>
                <a:cs typeface="Arial" pitchFamily="34" charset="0"/>
              </a:rPr>
              <a:t>. </a:t>
            </a:r>
            <a:endParaRPr sz="2400" dirty="0">
              <a:solidFill>
                <a:schemeClr val="dk1"/>
              </a:solidFill>
              <a:latin typeface="Arial" pitchFamily="34" charset="0"/>
              <a:cs typeface="Arial" pitchFamily="34" charset="0"/>
            </a:endParaRPr>
          </a:p>
          <a:p>
            <a:pPr marL="0" lvl="0" indent="0" algn="l" rtl="0">
              <a:spcBef>
                <a:spcPts val="0"/>
              </a:spcBef>
              <a:spcAft>
                <a:spcPts val="0"/>
              </a:spcAft>
              <a:buSzPts val="1100"/>
              <a:buNone/>
            </a:pPr>
            <a:endParaRPr sz="2400" dirty="0"/>
          </a:p>
        </p:txBody>
      </p:sp>
      <p:sp>
        <p:nvSpPr>
          <p:cNvPr id="221" name="Google Shape;221;p31"/>
          <p:cNvSpPr/>
          <p:nvPr/>
        </p:nvSpPr>
        <p:spPr>
          <a:xfrm>
            <a:off x="3357554" y="6596400"/>
            <a:ext cx="2252400" cy="261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ru-RU" sz="900" dirty="0" err="1">
                <a:solidFill>
                  <a:srgbClr val="7F7F7F"/>
                </a:solidFill>
              </a:rPr>
              <a:t>ok.ru</a:t>
            </a:r>
            <a:endParaRPr sz="900">
              <a:solidFill>
                <a:srgbClr val="7F7F7F"/>
              </a:solidFill>
            </a:endParaRPr>
          </a:p>
          <a:p>
            <a:pPr marL="0" marR="0" lvl="0" indent="0" algn="ctr" rtl="0">
              <a:spcBef>
                <a:spcPts val="0"/>
              </a:spcBef>
              <a:spcAft>
                <a:spcPts val="0"/>
              </a:spcAft>
              <a:buNone/>
            </a:pPr>
            <a:endParaRPr sz="1100">
              <a:solidFill>
                <a:srgbClr val="7F7F7F"/>
              </a:solidFill>
            </a:endParaRPr>
          </a:p>
        </p:txBody>
      </p:sp>
      <p:pic>
        <p:nvPicPr>
          <p:cNvPr id="222" name="Google Shape;222;p31"/>
          <p:cNvPicPr preferRelativeResize="0"/>
          <p:nvPr/>
        </p:nvPicPr>
        <p:blipFill>
          <a:blip r:embed="rId3" cstate="print">
            <a:alphaModFix/>
          </a:blip>
          <a:srcRect t="7230" b="7811"/>
          <a:stretch>
            <a:fillRect/>
          </a:stretch>
        </p:blipFill>
        <p:spPr>
          <a:xfrm>
            <a:off x="642910" y="3000372"/>
            <a:ext cx="8143932" cy="350046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147154" y="3244334"/>
            <a:ext cx="2849691" cy="369332"/>
          </a:xfrm>
          <a:prstGeom prst="rect">
            <a:avLst/>
          </a:prstGeom>
        </p:spPr>
        <p:txBody>
          <a:bodyPr wrap="none">
            <a:spAutoFit/>
          </a:bodyPr>
          <a:lstStyle/>
          <a:p>
            <a:r>
              <a:rPr lang="kk-KZ" b="1" dirty="0">
                <a:solidFill>
                  <a:schemeClr val="accent1"/>
                </a:solidFill>
                <a:latin typeface="Arial" pitchFamily="34" charset="0"/>
                <a:cs typeface="Arial" pitchFamily="34" charset="0"/>
              </a:rPr>
              <a:t>“Мәңгілік Ел” символы</a:t>
            </a:r>
            <a:endParaRPr lang="ru-RU" dirty="0"/>
          </a:p>
        </p:txBody>
      </p:sp>
      <p:pic>
        <p:nvPicPr>
          <p:cNvPr id="3" name="Содержимое 6" descr="Мәңгілік ел.png"/>
          <p:cNvPicPr>
            <a:picLocks noChangeAspect="1"/>
          </p:cNvPicPr>
          <p:nvPr/>
        </p:nvPicPr>
        <p:blipFill>
          <a:blip r:embed="rId2" cstate="print"/>
          <a:stretch>
            <a:fillRect/>
          </a:stretch>
        </p:blipFill>
        <p:spPr>
          <a:xfrm>
            <a:off x="1979712" y="1484784"/>
            <a:ext cx="4752528" cy="4387522"/>
          </a:xfrm>
          <a:prstGeom prst="rect">
            <a:avLst/>
          </a:prstGeom>
        </p:spPr>
      </p:pic>
    </p:spTree>
    <p:extLst>
      <p:ext uri="{BB962C8B-B14F-4D97-AF65-F5344CB8AC3E}">
        <p14:creationId xmlns:p14="http://schemas.microsoft.com/office/powerpoint/2010/main" val="973624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357686" y="1714488"/>
            <a:ext cx="4357718" cy="4071990"/>
          </a:xfrm>
        </p:spPr>
        <p:txBody>
          <a:bodyPr>
            <a:normAutofit/>
          </a:bodyPr>
          <a:lstStyle/>
          <a:p>
            <a:pPr algn="ctr">
              <a:buNone/>
            </a:pPr>
            <a:r>
              <a:rPr lang="uk-UA" dirty="0" smtClean="0"/>
              <a:t>       </a:t>
            </a:r>
            <a:r>
              <a:rPr lang="uk-UA" sz="2400" dirty="0" err="1" smtClean="0">
                <a:latin typeface="Arial" pitchFamily="34" charset="0"/>
                <a:cs typeface="Arial" pitchFamily="34" charset="0"/>
              </a:rPr>
              <a:t>ҚазКСР</a:t>
            </a:r>
            <a:r>
              <a:rPr lang="uk-UA" sz="2400" dirty="0" smtClean="0">
                <a:latin typeface="Arial" pitchFamily="34" charset="0"/>
                <a:cs typeface="Arial" pitchFamily="34" charset="0"/>
              </a:rPr>
              <a:t>-інде </a:t>
            </a:r>
            <a:r>
              <a:rPr lang="uk-UA" sz="2400" dirty="0" err="1">
                <a:latin typeface="Arial" pitchFamily="34" charset="0"/>
                <a:cs typeface="Arial" pitchFamily="34" charset="0"/>
              </a:rPr>
              <a:t>ұлттық</a:t>
            </a:r>
            <a:r>
              <a:rPr lang="uk-UA" sz="2400" dirty="0">
                <a:latin typeface="Arial" pitchFamily="34" charset="0"/>
                <a:cs typeface="Arial" pitchFamily="34" charset="0"/>
              </a:rPr>
              <a:t> </a:t>
            </a:r>
            <a:r>
              <a:rPr lang="uk-UA" sz="2400" dirty="0" err="1">
                <a:latin typeface="Arial" pitchFamily="34" charset="0"/>
                <a:cs typeface="Arial" pitchFamily="34" charset="0"/>
              </a:rPr>
              <a:t>сана-сезімнің</a:t>
            </a:r>
            <a:r>
              <a:rPr lang="uk-UA" sz="2400" dirty="0">
                <a:latin typeface="Arial" pitchFamily="34" charset="0"/>
                <a:cs typeface="Arial" pitchFamily="34" charset="0"/>
              </a:rPr>
              <a:t> </a:t>
            </a:r>
            <a:r>
              <a:rPr lang="uk-UA" sz="2400" dirty="0" err="1" smtClean="0">
                <a:latin typeface="Arial" pitchFamily="34" charset="0"/>
                <a:cs typeface="Arial" pitchFamily="34" charset="0"/>
              </a:rPr>
              <a:t>оянуы</a:t>
            </a:r>
            <a:r>
              <a:rPr lang="uk-UA" sz="2400" dirty="0">
                <a:latin typeface="Arial" pitchFamily="34" charset="0"/>
                <a:cs typeface="Arial" pitchFamily="34" charset="0"/>
              </a:rPr>
              <a:t> </a:t>
            </a:r>
            <a:r>
              <a:rPr lang="uk-UA" sz="2400" dirty="0" smtClean="0">
                <a:latin typeface="Arial" pitchFamily="34" charset="0"/>
                <a:cs typeface="Arial" pitchFamily="34" charset="0"/>
              </a:rPr>
              <a:t>–                  1980-жылдардардың ІІ-</a:t>
            </a:r>
            <a:r>
              <a:rPr lang="uk-UA" sz="2400" dirty="0" err="1" smtClean="0">
                <a:latin typeface="Arial" pitchFamily="34" charset="0"/>
                <a:cs typeface="Arial" pitchFamily="34" charset="0"/>
              </a:rPr>
              <a:t>ші</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жартысында</a:t>
            </a:r>
            <a:r>
              <a:rPr lang="uk-UA" sz="2400" dirty="0" smtClean="0">
                <a:latin typeface="Arial" pitchFamily="34" charset="0"/>
                <a:cs typeface="Arial" pitchFamily="34" charset="0"/>
              </a:rPr>
              <a:t> КОКП </a:t>
            </a:r>
            <a:r>
              <a:rPr lang="uk-UA" sz="2400" dirty="0">
                <a:latin typeface="Arial" pitchFamily="34" charset="0"/>
                <a:cs typeface="Arial" pitchFamily="34" charset="0"/>
              </a:rPr>
              <a:t>ОК Бас </a:t>
            </a:r>
            <a:r>
              <a:rPr lang="uk-UA" sz="2400" dirty="0" err="1" smtClean="0">
                <a:latin typeface="Arial" pitchFamily="34" charset="0"/>
                <a:cs typeface="Arial" pitchFamily="34" charset="0"/>
              </a:rPr>
              <a:t>Хатшысы</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қызметін</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атқарған</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М.С.Горбачевтің</a:t>
            </a:r>
            <a:r>
              <a:rPr lang="uk-UA" sz="2400" dirty="0" smtClean="0">
                <a:latin typeface="Arial" pitchFamily="34" charset="0"/>
                <a:cs typeface="Arial" pitchFamily="34" charset="0"/>
              </a:rPr>
              <a:t> </a:t>
            </a:r>
            <a:r>
              <a:rPr lang="uk-UA" sz="2400" dirty="0">
                <a:latin typeface="Arial" pitchFamily="34" charset="0"/>
                <a:cs typeface="Arial" pitchFamily="34" charset="0"/>
              </a:rPr>
              <a:t>КСРО-да </a:t>
            </a:r>
            <a:r>
              <a:rPr lang="uk-UA" sz="2400" dirty="0" err="1">
                <a:latin typeface="Arial" pitchFamily="34" charset="0"/>
                <a:cs typeface="Arial" pitchFamily="34" charset="0"/>
              </a:rPr>
              <a:t>жүргізген</a:t>
            </a:r>
            <a:r>
              <a:rPr lang="uk-UA" sz="2400" dirty="0">
                <a:latin typeface="Arial" pitchFamily="34" charset="0"/>
                <a:cs typeface="Arial" pitchFamily="34" charset="0"/>
              </a:rPr>
              <a:t> «</a:t>
            </a:r>
            <a:r>
              <a:rPr lang="uk-UA" sz="2400" dirty="0" err="1">
                <a:latin typeface="Arial" pitchFamily="34" charset="0"/>
                <a:cs typeface="Arial" pitchFamily="34" charset="0"/>
              </a:rPr>
              <a:t>жариялылық</a:t>
            </a:r>
            <a:r>
              <a:rPr lang="uk-UA" sz="2400" dirty="0">
                <a:latin typeface="Arial" pitchFamily="34" charset="0"/>
                <a:cs typeface="Arial" pitchFamily="34" charset="0"/>
              </a:rPr>
              <a:t>» </a:t>
            </a:r>
            <a:r>
              <a:rPr lang="uk-UA" sz="2400" dirty="0" err="1">
                <a:latin typeface="Arial" pitchFamily="34" charset="0"/>
                <a:cs typeface="Arial" pitchFamily="34" charset="0"/>
              </a:rPr>
              <a:t>реформасымен</a:t>
            </a:r>
            <a:r>
              <a:rPr lang="uk-UA" sz="2400" dirty="0">
                <a:latin typeface="Arial" pitchFamily="34" charset="0"/>
                <a:cs typeface="Arial" pitchFamily="34" charset="0"/>
              </a:rPr>
              <a:t> </a:t>
            </a:r>
            <a:r>
              <a:rPr lang="uk-UA" sz="2400" dirty="0" err="1">
                <a:latin typeface="Arial" pitchFamily="34" charset="0"/>
                <a:cs typeface="Arial" pitchFamily="34" charset="0"/>
              </a:rPr>
              <a:t>тығыз</a:t>
            </a:r>
            <a:r>
              <a:rPr lang="uk-UA" sz="2400" dirty="0">
                <a:latin typeface="Arial" pitchFamily="34" charset="0"/>
                <a:cs typeface="Arial" pitchFamily="34" charset="0"/>
              </a:rPr>
              <a:t> </a:t>
            </a:r>
            <a:r>
              <a:rPr lang="uk-UA" sz="2400" dirty="0" err="1">
                <a:latin typeface="Arial" pitchFamily="34" charset="0"/>
                <a:cs typeface="Arial" pitchFamily="34" charset="0"/>
              </a:rPr>
              <a:t>байланысты</a:t>
            </a:r>
            <a:r>
              <a:rPr lang="uk-UA" sz="2400" dirty="0">
                <a:latin typeface="Arial" pitchFamily="34" charset="0"/>
                <a:cs typeface="Arial" pitchFamily="34" charset="0"/>
              </a:rPr>
              <a:t> </a:t>
            </a:r>
            <a:r>
              <a:rPr lang="uk-UA" sz="2400" dirty="0" err="1" smtClean="0">
                <a:latin typeface="Arial" pitchFamily="34" charset="0"/>
                <a:cs typeface="Arial" pitchFamily="34" charset="0"/>
              </a:rPr>
              <a:t>болды</a:t>
            </a:r>
            <a:r>
              <a:rPr lang="uk-UA" sz="2400" dirty="0" smtClean="0">
                <a:latin typeface="Arial" pitchFamily="34" charset="0"/>
                <a:cs typeface="Arial" pitchFamily="34" charset="0"/>
              </a:rPr>
              <a:t>.</a:t>
            </a:r>
            <a:endParaRPr lang="kk-KZ" sz="2400" dirty="0">
              <a:latin typeface="Arial" pitchFamily="34" charset="0"/>
              <a:cs typeface="Arial" pitchFamily="34" charset="0"/>
            </a:endParaRPr>
          </a:p>
        </p:txBody>
      </p:sp>
      <p:pic>
        <p:nvPicPr>
          <p:cNvPr id="4" name="Рисунок 3" descr="Без названия.jpg"/>
          <p:cNvPicPr>
            <a:picLocks noChangeAspect="1"/>
          </p:cNvPicPr>
          <p:nvPr/>
        </p:nvPicPr>
        <p:blipFill>
          <a:blip r:embed="rId3" cstate="print"/>
          <a:stretch>
            <a:fillRect/>
          </a:stretch>
        </p:blipFill>
        <p:spPr>
          <a:xfrm>
            <a:off x="357158" y="1071546"/>
            <a:ext cx="3786214" cy="5357850"/>
          </a:xfrm>
          <a:prstGeom prst="rect">
            <a:avLst/>
          </a:prstGeom>
        </p:spPr>
      </p:pic>
      <p:sp>
        <p:nvSpPr>
          <p:cNvPr id="5" name="Прямоугольник 4"/>
          <p:cNvSpPr/>
          <p:nvPr/>
        </p:nvSpPr>
        <p:spPr>
          <a:xfrm>
            <a:off x="2071670" y="6604084"/>
            <a:ext cx="391454" cy="507831"/>
          </a:xfrm>
          <a:prstGeom prst="rect">
            <a:avLst/>
          </a:prstGeom>
        </p:spPr>
        <p:txBody>
          <a:bodyPr wrap="none">
            <a:spAutoFit/>
          </a:bodyPr>
          <a:lstStyle/>
          <a:p>
            <a:r>
              <a:rPr lang="en-US" sz="900" dirty="0" smtClean="0">
                <a:solidFill>
                  <a:schemeClr val="tx1">
                    <a:lumMod val="50000"/>
                    <a:lumOff val="50000"/>
                  </a:schemeClr>
                </a:solidFill>
              </a:rPr>
              <a:t>El </a:t>
            </a:r>
            <a:r>
              <a:rPr lang="en-US" sz="900" dirty="0" err="1" smtClean="0">
                <a:solidFill>
                  <a:schemeClr val="tx1">
                    <a:lumMod val="50000"/>
                    <a:lumOff val="50000"/>
                  </a:schemeClr>
                </a:solidFill>
              </a:rPr>
              <a:t>kz</a:t>
            </a:r>
            <a:endParaRPr lang="kk-KZ" sz="900" dirty="0" smtClean="0">
              <a:solidFill>
                <a:schemeClr val="tx1">
                  <a:lumMod val="50000"/>
                  <a:lumOff val="50000"/>
                </a:schemeClr>
              </a:solidFill>
            </a:endParaRPr>
          </a:p>
          <a:p>
            <a:endParaRPr lang="kk-KZ" dirty="0">
              <a:solidFill>
                <a:schemeClr val="tx1">
                  <a:lumMod val="50000"/>
                  <a:lumOff val="50000"/>
                </a:schemeClr>
              </a:solidFill>
            </a:endParaRPr>
          </a:p>
        </p:txBody>
      </p:sp>
      <p:sp>
        <p:nvSpPr>
          <p:cNvPr id="6" name="Прямоугольник 5"/>
          <p:cNvSpPr/>
          <p:nvPr/>
        </p:nvSpPr>
        <p:spPr>
          <a:xfrm>
            <a:off x="0" y="0"/>
            <a:ext cx="9144000" cy="1077218"/>
          </a:xfrm>
          <a:prstGeom prst="rect">
            <a:avLst/>
          </a:prstGeom>
        </p:spPr>
        <p:txBody>
          <a:bodyPr wrap="square">
            <a:spAutoFit/>
          </a:bodyPr>
          <a:lstStyle/>
          <a:p>
            <a:pPr algn="ctr"/>
            <a:r>
              <a:rPr lang="uk-UA" sz="3200" b="1" dirty="0" smtClean="0">
                <a:solidFill>
                  <a:schemeClr val="tx2">
                    <a:lumMod val="60000"/>
                    <a:lumOff val="40000"/>
                  </a:schemeClr>
                </a:solidFill>
                <a:latin typeface="Arial" pitchFamily="34" charset="0"/>
                <a:cs typeface="Arial" pitchFamily="34" charset="0"/>
              </a:rPr>
              <a:t>М.С.</a:t>
            </a:r>
            <a:r>
              <a:rPr lang="uk-UA" sz="3200" b="1" dirty="0" err="1" smtClean="0">
                <a:solidFill>
                  <a:schemeClr val="tx2">
                    <a:lumMod val="60000"/>
                    <a:lumOff val="40000"/>
                  </a:schemeClr>
                </a:solidFill>
                <a:latin typeface="Arial" pitchFamily="34" charset="0"/>
                <a:cs typeface="Arial" pitchFamily="34" charset="0"/>
              </a:rPr>
              <a:t>Горбачевтің</a:t>
            </a:r>
            <a:r>
              <a:rPr lang="uk-UA" sz="3200" b="1" dirty="0" smtClean="0">
                <a:solidFill>
                  <a:schemeClr val="tx2">
                    <a:lumMod val="60000"/>
                    <a:lumOff val="40000"/>
                  </a:schemeClr>
                </a:solidFill>
                <a:latin typeface="Arial" pitchFamily="34" charset="0"/>
                <a:cs typeface="Arial" pitchFamily="34" charset="0"/>
              </a:rPr>
              <a:t> </a:t>
            </a:r>
            <a:r>
              <a:rPr lang="uk-UA" sz="3200" b="1" dirty="0" err="1" smtClean="0">
                <a:solidFill>
                  <a:schemeClr val="tx2">
                    <a:lumMod val="60000"/>
                    <a:lumOff val="40000"/>
                  </a:schemeClr>
                </a:solidFill>
                <a:latin typeface="Arial" pitchFamily="34" charset="0"/>
                <a:cs typeface="Arial" pitchFamily="34" charset="0"/>
              </a:rPr>
              <a:t>КСРО-да</a:t>
            </a:r>
            <a:r>
              <a:rPr lang="uk-UA" sz="3200" b="1" dirty="0" smtClean="0">
                <a:solidFill>
                  <a:schemeClr val="tx2">
                    <a:lumMod val="60000"/>
                    <a:lumOff val="40000"/>
                  </a:schemeClr>
                </a:solidFill>
                <a:latin typeface="Arial" pitchFamily="34" charset="0"/>
                <a:cs typeface="Arial" pitchFamily="34" charset="0"/>
              </a:rPr>
              <a:t> </a:t>
            </a:r>
            <a:r>
              <a:rPr lang="uk-UA" sz="3200" b="1" dirty="0" err="1" smtClean="0">
                <a:solidFill>
                  <a:schemeClr val="tx2">
                    <a:lumMod val="60000"/>
                    <a:lumOff val="40000"/>
                  </a:schemeClr>
                </a:solidFill>
                <a:latin typeface="Arial" pitchFamily="34" charset="0"/>
                <a:cs typeface="Arial" pitchFamily="34" charset="0"/>
              </a:rPr>
              <a:t>жүргізген</a:t>
            </a:r>
            <a:r>
              <a:rPr lang="uk-UA" sz="3200" b="1" dirty="0" smtClean="0">
                <a:solidFill>
                  <a:schemeClr val="tx2">
                    <a:lumMod val="60000"/>
                    <a:lumOff val="40000"/>
                  </a:schemeClr>
                </a:solidFill>
                <a:latin typeface="Arial" pitchFamily="34" charset="0"/>
                <a:cs typeface="Arial" pitchFamily="34" charset="0"/>
              </a:rPr>
              <a:t> «</a:t>
            </a:r>
            <a:r>
              <a:rPr lang="uk-UA" sz="3200" b="1" dirty="0" err="1" smtClean="0">
                <a:solidFill>
                  <a:schemeClr val="tx2">
                    <a:lumMod val="60000"/>
                    <a:lumOff val="40000"/>
                  </a:schemeClr>
                </a:solidFill>
                <a:latin typeface="Arial" pitchFamily="34" charset="0"/>
                <a:cs typeface="Arial" pitchFamily="34" charset="0"/>
              </a:rPr>
              <a:t>жариялылық</a:t>
            </a:r>
            <a:r>
              <a:rPr lang="uk-UA" sz="3200" b="1" dirty="0" smtClean="0">
                <a:solidFill>
                  <a:schemeClr val="tx2">
                    <a:lumMod val="60000"/>
                    <a:lumOff val="40000"/>
                  </a:schemeClr>
                </a:solidFill>
                <a:latin typeface="Arial" pitchFamily="34" charset="0"/>
                <a:cs typeface="Arial" pitchFamily="34" charset="0"/>
              </a:rPr>
              <a:t>» </a:t>
            </a:r>
            <a:r>
              <a:rPr lang="uk-UA" sz="3200" b="1" dirty="0" err="1" smtClean="0">
                <a:solidFill>
                  <a:schemeClr val="tx2">
                    <a:lumMod val="60000"/>
                    <a:lumOff val="40000"/>
                  </a:schemeClr>
                </a:solidFill>
                <a:latin typeface="Arial" pitchFamily="34" charset="0"/>
                <a:cs typeface="Arial" pitchFamily="34" charset="0"/>
              </a:rPr>
              <a:t>реформасы</a:t>
            </a:r>
            <a:endParaRPr lang="kk-KZ" sz="3200" b="1" dirty="0">
              <a:solidFill>
                <a:schemeClr val="tx2">
                  <a:lumMod val="60000"/>
                  <a:lumOff val="40000"/>
                </a:schemeClr>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211960" y="1700808"/>
            <a:ext cx="4248472" cy="3139321"/>
          </a:xfrm>
          <a:prstGeom prst="rect">
            <a:avLst/>
          </a:prstGeom>
        </p:spPr>
        <p:txBody>
          <a:bodyPr wrap="square">
            <a:spAutoFit/>
          </a:bodyPr>
          <a:lstStyle/>
          <a:p>
            <a:r>
              <a:rPr lang="kk-KZ" b="1" dirty="0">
                <a:solidFill>
                  <a:schemeClr val="accent1"/>
                </a:solidFill>
                <a:latin typeface="Arial" pitchFamily="34" charset="0"/>
                <a:cs typeface="Arial" pitchFamily="34" charset="0"/>
              </a:rPr>
              <a:t>«Тарих толқынында» </a:t>
            </a:r>
            <a:r>
              <a:rPr lang="kk-KZ" b="1" dirty="0" smtClean="0">
                <a:solidFill>
                  <a:schemeClr val="accent1"/>
                </a:solidFill>
                <a:latin typeface="Arial" pitchFamily="34" charset="0"/>
                <a:cs typeface="Arial" pitchFamily="34" charset="0"/>
              </a:rPr>
              <a:t>шығармасы</a:t>
            </a:r>
          </a:p>
          <a:p>
            <a:r>
              <a:rPr lang="ru-RU" dirty="0" smtClean="0">
                <a:latin typeface="Arial" pitchFamily="34" charset="0"/>
                <a:cs typeface="Arial" pitchFamily="34" charset="0"/>
              </a:rPr>
              <a:t>Н.Ә</a:t>
            </a:r>
            <a:r>
              <a:rPr lang="ru-RU" dirty="0">
                <a:latin typeface="Arial" pitchFamily="34" charset="0"/>
                <a:cs typeface="Arial" pitchFamily="34" charset="0"/>
              </a:rPr>
              <a:t>. Назарбаев</a:t>
            </a:r>
            <a:r>
              <a:rPr lang="kk-KZ" dirty="0">
                <a:latin typeface="Arial" panose="020B0604020202020204" pitchFamily="34" charset="0"/>
                <a:cs typeface="Arial" panose="020B0604020202020204" pitchFamily="34" charset="0"/>
              </a:rPr>
              <a:t>: «Тарихи тек-тамырыңның тереңнен бастау алғанын танып-түсіну, ата-бабаңның шапағаты мол шабытты істерін заңды мақтаныш ету, тоталитарлы кезеңнің зардаптарынан арылу, сөйтіп тарихи сананы уақыт талабына сай қалпына келтіру ұлттық тұтастануға тегеурінді серпін беруге тиіс</a:t>
            </a:r>
            <a:r>
              <a:rPr lang="en-US" dirty="0">
                <a:latin typeface="Arial" panose="020B0604020202020204" pitchFamily="34" charset="0"/>
                <a:cs typeface="Arial" panose="020B0604020202020204" pitchFamily="34" charset="0"/>
              </a:rPr>
              <a:t>!</a:t>
            </a:r>
            <a:r>
              <a:rPr lang="ru-RU" dirty="0">
                <a:latin typeface="Arial" panose="020B0604020202020204" pitchFamily="34" charset="0"/>
                <a:cs typeface="Arial" panose="020B0604020202020204" pitchFamily="34" charset="0"/>
              </a:rPr>
              <a:t>»</a:t>
            </a:r>
            <a:r>
              <a:rPr lang="kk-KZ" dirty="0">
                <a:latin typeface="Arial" panose="020B0604020202020204" pitchFamily="34" charset="0"/>
                <a:cs typeface="Arial" panose="020B0604020202020204" pitchFamily="34" charset="0"/>
              </a:rPr>
              <a:t> </a:t>
            </a:r>
            <a:endParaRPr lang="ru-RU" dirty="0">
              <a:latin typeface="Arial" pitchFamily="34" charset="0"/>
              <a:cs typeface="Arial" pitchFamily="34" charset="0"/>
            </a:endParaRPr>
          </a:p>
          <a:p>
            <a:endParaRPr lang="ru-RU" dirty="0"/>
          </a:p>
        </p:txBody>
      </p:sp>
      <p:pic>
        <p:nvPicPr>
          <p:cNvPr id="3" name="Содержимое 6" descr="n_2013_17.jpg"/>
          <p:cNvPicPr>
            <a:picLocks noChangeAspect="1"/>
          </p:cNvPicPr>
          <p:nvPr/>
        </p:nvPicPr>
        <p:blipFill>
          <a:blip r:embed="rId2" cstate="print"/>
          <a:stretch>
            <a:fillRect/>
          </a:stretch>
        </p:blipFill>
        <p:spPr>
          <a:xfrm>
            <a:off x="971600" y="1340768"/>
            <a:ext cx="2954156" cy="4525963"/>
          </a:xfrm>
          <a:prstGeom prst="rect">
            <a:avLst/>
          </a:prstGeom>
        </p:spPr>
      </p:pic>
    </p:spTree>
    <p:extLst>
      <p:ext uri="{BB962C8B-B14F-4D97-AF65-F5344CB8AC3E}">
        <p14:creationId xmlns:p14="http://schemas.microsoft.com/office/powerpoint/2010/main" val="188109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Содержимое 10" descr="2019_04_19_1514172700_tuelszdk-zhne-ruhani-zhayru-1.jpg"/>
          <p:cNvPicPr>
            <a:picLocks noChangeAspect="1"/>
          </p:cNvPicPr>
          <p:nvPr/>
        </p:nvPicPr>
        <p:blipFill>
          <a:blip r:embed="rId2" cstate="print"/>
          <a:stretch>
            <a:fillRect/>
          </a:stretch>
        </p:blipFill>
        <p:spPr>
          <a:xfrm>
            <a:off x="611561" y="764704"/>
            <a:ext cx="3168352" cy="4525963"/>
          </a:xfrm>
          <a:prstGeom prst="rect">
            <a:avLst/>
          </a:prstGeom>
        </p:spPr>
      </p:pic>
      <p:sp>
        <p:nvSpPr>
          <p:cNvPr id="3" name="Прямоугольник 2"/>
          <p:cNvSpPr/>
          <p:nvPr/>
        </p:nvSpPr>
        <p:spPr>
          <a:xfrm>
            <a:off x="4139952" y="620688"/>
            <a:ext cx="4392488" cy="4247317"/>
          </a:xfrm>
          <a:prstGeom prst="rect">
            <a:avLst/>
          </a:prstGeom>
        </p:spPr>
        <p:txBody>
          <a:bodyPr wrap="square">
            <a:spAutoFit/>
          </a:bodyPr>
          <a:lstStyle/>
          <a:p>
            <a:r>
              <a:rPr lang="ru-RU" dirty="0" err="1">
                <a:latin typeface="Arial" pitchFamily="34" charset="0"/>
                <a:cs typeface="Arial" pitchFamily="34" charset="0"/>
              </a:rPr>
              <a:t>Қазақстан</a:t>
            </a:r>
            <a:r>
              <a:rPr lang="ru-RU" dirty="0">
                <a:latin typeface="Arial" pitchFamily="34" charset="0"/>
                <a:cs typeface="Arial" pitchFamily="34" charset="0"/>
              </a:rPr>
              <a:t> </a:t>
            </a:r>
            <a:r>
              <a:rPr lang="ru-RU" dirty="0" err="1">
                <a:latin typeface="Arial" pitchFamily="34" charset="0"/>
                <a:cs typeface="Arial" pitchFamily="34" charset="0"/>
              </a:rPr>
              <a:t>Республикасы</a:t>
            </a:r>
            <a:r>
              <a:rPr lang="ru-RU" dirty="0">
                <a:latin typeface="Arial" pitchFamily="34" charset="0"/>
                <a:cs typeface="Arial" pitchFamily="34" charset="0"/>
              </a:rPr>
              <a:t> </a:t>
            </a:r>
            <a:r>
              <a:rPr lang="ru-RU" dirty="0" err="1">
                <a:latin typeface="Arial" pitchFamily="34" charset="0"/>
                <a:cs typeface="Arial" pitchFamily="34" charset="0"/>
              </a:rPr>
              <a:t>Президентінің</a:t>
            </a:r>
            <a:r>
              <a:rPr lang="ru-RU" dirty="0">
                <a:latin typeface="Arial" pitchFamily="34" charset="0"/>
                <a:cs typeface="Arial" pitchFamily="34" charset="0"/>
              </a:rPr>
              <a:t> </a:t>
            </a:r>
            <a:r>
              <a:rPr lang="ru-RU" dirty="0" err="1">
                <a:latin typeface="Arial" pitchFamily="34" charset="0"/>
                <a:cs typeface="Arial" pitchFamily="34" charset="0"/>
              </a:rPr>
              <a:t>тікелей</a:t>
            </a:r>
            <a:r>
              <a:rPr lang="ru-RU" dirty="0">
                <a:latin typeface="Arial" pitchFamily="34" charset="0"/>
                <a:cs typeface="Arial" pitchFamily="34" charset="0"/>
              </a:rPr>
              <a:t> </a:t>
            </a:r>
            <a:r>
              <a:rPr lang="ru-RU" dirty="0" err="1">
                <a:latin typeface="Arial" pitchFamily="34" charset="0"/>
                <a:cs typeface="Arial" pitchFamily="34" charset="0"/>
              </a:rPr>
              <a:t>жарлығымен</a:t>
            </a:r>
            <a:r>
              <a:rPr lang="ru-RU" dirty="0" smtClean="0">
                <a:latin typeface="Arial" pitchFamily="34" charset="0"/>
                <a:cs typeface="Arial" pitchFamily="34" charset="0"/>
              </a:rPr>
              <a:t>:</a:t>
            </a:r>
          </a:p>
          <a:p>
            <a:endParaRPr lang="ru-RU" dirty="0">
              <a:latin typeface="Arial" pitchFamily="34" charset="0"/>
              <a:cs typeface="Arial" pitchFamily="34" charset="0"/>
            </a:endParaRPr>
          </a:p>
          <a:p>
            <a:endParaRPr lang="ru-RU" dirty="0" smtClean="0">
              <a:latin typeface="Arial" pitchFamily="34" charset="0"/>
              <a:cs typeface="Arial" pitchFamily="34" charset="0"/>
            </a:endParaRPr>
          </a:p>
          <a:p>
            <a:r>
              <a:rPr lang="ru-RU" dirty="0" smtClean="0">
                <a:latin typeface="Arial" pitchFamily="34" charset="0"/>
                <a:cs typeface="Arial" pitchFamily="34" charset="0"/>
              </a:rPr>
              <a:t> </a:t>
            </a:r>
            <a:endParaRPr lang="ru-RU" dirty="0">
              <a:latin typeface="Arial" pitchFamily="34" charset="0"/>
              <a:cs typeface="Arial" pitchFamily="34" charset="0"/>
            </a:endParaRPr>
          </a:p>
          <a:p>
            <a:pPr marL="342900" indent="-342900">
              <a:buFont typeface="Arial" pitchFamily="34" charset="0"/>
              <a:buChar char="•"/>
            </a:pPr>
            <a:r>
              <a:rPr lang="ru-RU" dirty="0">
                <a:latin typeface="Arial" pitchFamily="34" charset="0"/>
                <a:cs typeface="Arial" pitchFamily="34" charset="0"/>
              </a:rPr>
              <a:t>1997 </a:t>
            </a:r>
            <a:r>
              <a:rPr lang="ru-RU" dirty="0" err="1">
                <a:latin typeface="Arial" pitchFamily="34" charset="0"/>
                <a:cs typeface="Arial" pitchFamily="34" charset="0"/>
              </a:rPr>
              <a:t>жыл</a:t>
            </a:r>
            <a:r>
              <a:rPr lang="ru-RU" dirty="0">
                <a:latin typeface="Arial" pitchFamily="34" charset="0"/>
                <a:cs typeface="Arial" pitchFamily="34" charset="0"/>
              </a:rPr>
              <a:t> «</a:t>
            </a:r>
            <a:r>
              <a:rPr lang="ru-RU" dirty="0" err="1">
                <a:latin typeface="Arial" pitchFamily="34" charset="0"/>
                <a:cs typeface="Arial" pitchFamily="34" charset="0"/>
              </a:rPr>
              <a:t>Жалпыұлттық</a:t>
            </a:r>
            <a:r>
              <a:rPr lang="ru-RU" dirty="0">
                <a:latin typeface="Arial" pitchFamily="34" charset="0"/>
                <a:cs typeface="Arial" pitchFamily="34" charset="0"/>
              </a:rPr>
              <a:t> </a:t>
            </a:r>
            <a:r>
              <a:rPr lang="ru-RU" dirty="0" err="1">
                <a:latin typeface="Arial" pitchFamily="34" charset="0"/>
                <a:cs typeface="Arial" pitchFamily="34" charset="0"/>
              </a:rPr>
              <a:t>татулық</a:t>
            </a:r>
            <a:r>
              <a:rPr lang="ru-RU" dirty="0">
                <a:latin typeface="Arial" pitchFamily="34" charset="0"/>
                <a:cs typeface="Arial" pitchFamily="34" charset="0"/>
              </a:rPr>
              <a:t> </a:t>
            </a:r>
            <a:r>
              <a:rPr lang="ru-RU" dirty="0" err="1">
                <a:latin typeface="Arial" pitchFamily="34" charset="0"/>
                <a:cs typeface="Arial" pitchFamily="34" charset="0"/>
              </a:rPr>
              <a:t>және</a:t>
            </a:r>
            <a:r>
              <a:rPr lang="ru-RU" dirty="0">
                <a:latin typeface="Arial" pitchFamily="34" charset="0"/>
                <a:cs typeface="Arial" pitchFamily="34" charset="0"/>
              </a:rPr>
              <a:t> </a:t>
            </a:r>
            <a:r>
              <a:rPr lang="ru-RU" dirty="0" err="1">
                <a:latin typeface="Arial" pitchFamily="34" charset="0"/>
                <a:cs typeface="Arial" pitchFamily="34" charset="0"/>
              </a:rPr>
              <a:t>саяси</a:t>
            </a:r>
            <a:r>
              <a:rPr lang="ru-RU" dirty="0">
                <a:latin typeface="Arial" pitchFamily="34" charset="0"/>
                <a:cs typeface="Arial" pitchFamily="34" charset="0"/>
              </a:rPr>
              <a:t> </a:t>
            </a:r>
            <a:r>
              <a:rPr lang="ru-RU" dirty="0" err="1">
                <a:latin typeface="Arial" pitchFamily="34" charset="0"/>
                <a:cs typeface="Arial" pitchFamily="34" charset="0"/>
              </a:rPr>
              <a:t>қуғын-сүргін</a:t>
            </a:r>
            <a:r>
              <a:rPr lang="ru-RU" dirty="0">
                <a:latin typeface="Arial" pitchFamily="34" charset="0"/>
                <a:cs typeface="Arial" pitchFamily="34" charset="0"/>
              </a:rPr>
              <a:t> </a:t>
            </a:r>
            <a:r>
              <a:rPr lang="ru-RU" dirty="0" err="1">
                <a:latin typeface="Arial" pitchFamily="34" charset="0"/>
                <a:cs typeface="Arial" pitchFamily="34" charset="0"/>
              </a:rPr>
              <a:t>құрбандарын</a:t>
            </a:r>
            <a:r>
              <a:rPr lang="ru-RU" dirty="0">
                <a:latin typeface="Arial" pitchFamily="34" charset="0"/>
                <a:cs typeface="Arial" pitchFamily="34" charset="0"/>
              </a:rPr>
              <a:t> </a:t>
            </a:r>
            <a:r>
              <a:rPr lang="ru-RU" dirty="0" err="1">
                <a:latin typeface="Arial" pitchFamily="34" charset="0"/>
                <a:cs typeface="Arial" pitchFamily="34" charset="0"/>
              </a:rPr>
              <a:t>еске</a:t>
            </a:r>
            <a:r>
              <a:rPr lang="ru-RU" dirty="0">
                <a:latin typeface="Arial" pitchFamily="34" charset="0"/>
                <a:cs typeface="Arial" pitchFamily="34" charset="0"/>
              </a:rPr>
              <a:t> </a:t>
            </a:r>
            <a:r>
              <a:rPr lang="ru-RU" dirty="0" err="1">
                <a:latin typeface="Arial" pitchFamily="34" charset="0"/>
                <a:cs typeface="Arial" pitchFamily="34" charset="0"/>
              </a:rPr>
              <a:t>алу</a:t>
            </a:r>
            <a:r>
              <a:rPr lang="ru-RU" dirty="0">
                <a:latin typeface="Arial" pitchFamily="34" charset="0"/>
                <a:cs typeface="Arial" pitchFamily="34" charset="0"/>
              </a:rPr>
              <a:t> </a:t>
            </a:r>
            <a:r>
              <a:rPr lang="ru-RU" dirty="0" err="1">
                <a:latin typeface="Arial" pitchFamily="34" charset="0"/>
                <a:cs typeface="Arial" pitchFamily="34" charset="0"/>
              </a:rPr>
              <a:t>жылы</a:t>
            </a:r>
            <a:r>
              <a:rPr lang="ru-RU" dirty="0">
                <a:latin typeface="Arial" pitchFamily="34" charset="0"/>
                <a:cs typeface="Arial" pitchFamily="34" charset="0"/>
              </a:rPr>
              <a:t>»;</a:t>
            </a:r>
          </a:p>
          <a:p>
            <a:pPr marL="342900" indent="-342900">
              <a:buFont typeface="Arial" pitchFamily="34" charset="0"/>
              <a:buChar char="•"/>
            </a:pPr>
            <a:endParaRPr lang="ru-RU" dirty="0" smtClean="0">
              <a:latin typeface="Arial" pitchFamily="34" charset="0"/>
              <a:cs typeface="Arial" pitchFamily="34" charset="0"/>
            </a:endParaRPr>
          </a:p>
          <a:p>
            <a:pPr marL="342900" indent="-342900">
              <a:buFont typeface="Arial" pitchFamily="34" charset="0"/>
              <a:buChar char="•"/>
            </a:pPr>
            <a:r>
              <a:rPr lang="ru-RU" dirty="0" smtClean="0">
                <a:latin typeface="Arial" pitchFamily="34" charset="0"/>
                <a:cs typeface="Arial" pitchFamily="34" charset="0"/>
              </a:rPr>
              <a:t>1998 </a:t>
            </a:r>
            <a:r>
              <a:rPr lang="ru-RU" dirty="0" err="1">
                <a:latin typeface="Arial" pitchFamily="34" charset="0"/>
                <a:cs typeface="Arial" pitchFamily="34" charset="0"/>
              </a:rPr>
              <a:t>жыл</a:t>
            </a:r>
            <a:r>
              <a:rPr lang="ru-RU" dirty="0">
                <a:latin typeface="Arial" pitchFamily="34" charset="0"/>
                <a:cs typeface="Arial" pitchFamily="34" charset="0"/>
              </a:rPr>
              <a:t> «</a:t>
            </a:r>
            <a:r>
              <a:rPr lang="ru-RU" dirty="0" err="1">
                <a:latin typeface="Arial" pitchFamily="34" charset="0"/>
                <a:cs typeface="Arial" pitchFamily="34" charset="0"/>
              </a:rPr>
              <a:t>Халықтар</a:t>
            </a:r>
            <a:r>
              <a:rPr lang="ru-RU" dirty="0">
                <a:latin typeface="Arial" pitchFamily="34" charset="0"/>
                <a:cs typeface="Arial" pitchFamily="34" charset="0"/>
              </a:rPr>
              <a:t> </a:t>
            </a:r>
            <a:r>
              <a:rPr lang="ru-RU" dirty="0" err="1">
                <a:latin typeface="Arial" pitchFamily="34" charset="0"/>
                <a:cs typeface="Arial" pitchFamily="34" charset="0"/>
              </a:rPr>
              <a:t>тұтастығы</a:t>
            </a:r>
            <a:r>
              <a:rPr lang="ru-RU" dirty="0">
                <a:latin typeface="Arial" pitchFamily="34" charset="0"/>
                <a:cs typeface="Arial" pitchFamily="34" charset="0"/>
              </a:rPr>
              <a:t> мен </a:t>
            </a:r>
            <a:r>
              <a:rPr lang="ru-RU" dirty="0" err="1">
                <a:latin typeface="Arial" pitchFamily="34" charset="0"/>
                <a:cs typeface="Arial" pitchFamily="34" charset="0"/>
              </a:rPr>
              <a:t>ұлттық</a:t>
            </a:r>
            <a:r>
              <a:rPr lang="ru-RU" dirty="0">
                <a:latin typeface="Arial" pitchFamily="34" charset="0"/>
                <a:cs typeface="Arial" pitchFamily="34" charset="0"/>
              </a:rPr>
              <a:t> </a:t>
            </a:r>
            <a:r>
              <a:rPr lang="ru-RU" dirty="0" err="1">
                <a:latin typeface="Arial" pitchFamily="34" charset="0"/>
                <a:cs typeface="Arial" pitchFamily="34" charset="0"/>
              </a:rPr>
              <a:t>тарих</a:t>
            </a:r>
            <a:r>
              <a:rPr lang="ru-RU" dirty="0">
                <a:latin typeface="Arial" pitchFamily="34" charset="0"/>
                <a:cs typeface="Arial" pitchFamily="34" charset="0"/>
              </a:rPr>
              <a:t> </a:t>
            </a:r>
            <a:r>
              <a:rPr lang="ru-RU" dirty="0" err="1">
                <a:latin typeface="Arial" pitchFamily="34" charset="0"/>
                <a:cs typeface="Arial" pitchFamily="34" charset="0"/>
              </a:rPr>
              <a:t>жылы</a:t>
            </a:r>
            <a:r>
              <a:rPr lang="ru-RU" dirty="0">
                <a:latin typeface="Arial" pitchFamily="34" charset="0"/>
                <a:cs typeface="Arial" pitchFamily="34" charset="0"/>
              </a:rPr>
              <a:t>»;</a:t>
            </a:r>
          </a:p>
          <a:p>
            <a:pPr marL="342900" indent="-342900">
              <a:buFont typeface="Arial" pitchFamily="34" charset="0"/>
              <a:buChar char="•"/>
            </a:pPr>
            <a:endParaRPr lang="ru-RU" dirty="0" smtClean="0">
              <a:latin typeface="Arial" pitchFamily="34" charset="0"/>
              <a:cs typeface="Arial" pitchFamily="34" charset="0"/>
            </a:endParaRPr>
          </a:p>
          <a:p>
            <a:pPr marL="342900" indent="-342900">
              <a:buFont typeface="Arial" pitchFamily="34" charset="0"/>
              <a:buChar char="•"/>
            </a:pPr>
            <a:r>
              <a:rPr lang="ru-RU" dirty="0" smtClean="0">
                <a:latin typeface="Arial" pitchFamily="34" charset="0"/>
                <a:cs typeface="Arial" pitchFamily="34" charset="0"/>
              </a:rPr>
              <a:t>1999 </a:t>
            </a:r>
            <a:r>
              <a:rPr lang="ru-RU" dirty="0" err="1">
                <a:latin typeface="Arial" pitchFamily="34" charset="0"/>
                <a:cs typeface="Arial" pitchFamily="34" charset="0"/>
              </a:rPr>
              <a:t>жыл</a:t>
            </a:r>
            <a:r>
              <a:rPr lang="ru-RU" dirty="0">
                <a:latin typeface="Arial" pitchFamily="34" charset="0"/>
                <a:cs typeface="Arial" pitchFamily="34" charset="0"/>
              </a:rPr>
              <a:t> «</a:t>
            </a:r>
            <a:r>
              <a:rPr lang="ru-RU" dirty="0" err="1">
                <a:latin typeface="Arial" pitchFamily="34" charset="0"/>
                <a:cs typeface="Arial" pitchFamily="34" charset="0"/>
              </a:rPr>
              <a:t>Ұрпақтар</a:t>
            </a:r>
            <a:r>
              <a:rPr lang="ru-RU" dirty="0">
                <a:latin typeface="Arial" pitchFamily="34" charset="0"/>
                <a:cs typeface="Arial" pitchFamily="34" charset="0"/>
              </a:rPr>
              <a:t> </a:t>
            </a:r>
            <a:r>
              <a:rPr lang="ru-RU" dirty="0" err="1">
                <a:latin typeface="Arial" pitchFamily="34" charset="0"/>
                <a:cs typeface="Arial" pitchFamily="34" charset="0"/>
              </a:rPr>
              <a:t>бірлігі</a:t>
            </a:r>
            <a:r>
              <a:rPr lang="ru-RU" dirty="0">
                <a:latin typeface="Arial" pitchFamily="34" charset="0"/>
                <a:cs typeface="Arial" pitchFamily="34" charset="0"/>
              </a:rPr>
              <a:t> мен </a:t>
            </a:r>
            <a:r>
              <a:rPr lang="ru-RU" dirty="0" err="1">
                <a:latin typeface="Arial" pitchFamily="34" charset="0"/>
                <a:cs typeface="Arial" pitchFamily="34" charset="0"/>
              </a:rPr>
              <a:t>сабақтастығы</a:t>
            </a:r>
            <a:r>
              <a:rPr lang="ru-RU" dirty="0">
                <a:latin typeface="Arial" pitchFamily="34" charset="0"/>
                <a:cs typeface="Arial" pitchFamily="34" charset="0"/>
              </a:rPr>
              <a:t> </a:t>
            </a:r>
            <a:r>
              <a:rPr lang="ru-RU" dirty="0" err="1">
                <a:latin typeface="Arial" pitchFamily="34" charset="0"/>
                <a:cs typeface="Arial" pitchFamily="34" charset="0"/>
              </a:rPr>
              <a:t>жылы</a:t>
            </a:r>
            <a:r>
              <a:rPr lang="ru-RU" dirty="0">
                <a:latin typeface="Arial" pitchFamily="34" charset="0"/>
                <a:cs typeface="Arial" pitchFamily="34" charset="0"/>
              </a:rPr>
              <a:t>» </a:t>
            </a:r>
            <a:r>
              <a:rPr lang="ru-RU" dirty="0" err="1">
                <a:latin typeface="Arial" pitchFamily="34" charset="0"/>
                <a:cs typeface="Arial" pitchFamily="34" charset="0"/>
              </a:rPr>
              <a:t>деп</a:t>
            </a:r>
            <a:r>
              <a:rPr lang="ru-RU" dirty="0">
                <a:latin typeface="Arial" pitchFamily="34" charset="0"/>
                <a:cs typeface="Arial" pitchFamily="34" charset="0"/>
              </a:rPr>
              <a:t> </a:t>
            </a:r>
            <a:r>
              <a:rPr lang="ru-RU" dirty="0" err="1">
                <a:latin typeface="Arial" pitchFamily="34" charset="0"/>
                <a:cs typeface="Arial" pitchFamily="34" charset="0"/>
              </a:rPr>
              <a:t>жарияланды</a:t>
            </a:r>
            <a:r>
              <a:rPr lang="ru-RU" dirty="0">
                <a:latin typeface="Arial" pitchFamily="34" charset="0"/>
                <a:cs typeface="Arial" pitchFamily="34" charset="0"/>
              </a:rPr>
              <a:t>.</a:t>
            </a:r>
          </a:p>
        </p:txBody>
      </p:sp>
    </p:spTree>
    <p:extLst>
      <p:ext uri="{BB962C8B-B14F-4D97-AF65-F5344CB8AC3E}">
        <p14:creationId xmlns:p14="http://schemas.microsoft.com/office/powerpoint/2010/main" val="28841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75656" y="404664"/>
            <a:ext cx="6768752" cy="646331"/>
          </a:xfrm>
          <a:prstGeom prst="rect">
            <a:avLst/>
          </a:prstGeom>
        </p:spPr>
        <p:txBody>
          <a:bodyPr wrap="square">
            <a:spAutoFit/>
          </a:bodyPr>
          <a:lstStyle/>
          <a:p>
            <a:pPr algn="ctr"/>
            <a:r>
              <a:rPr lang="ru-RU" b="1" dirty="0">
                <a:solidFill>
                  <a:schemeClr val="accent1"/>
                </a:solidFill>
                <a:latin typeface="Arial" pitchFamily="34" charset="0"/>
                <a:cs typeface="Arial" pitchFamily="34" charset="0"/>
              </a:rPr>
              <a:t>1997 </a:t>
            </a:r>
            <a:r>
              <a:rPr lang="ru-RU" b="1" dirty="0" err="1">
                <a:solidFill>
                  <a:schemeClr val="accent1"/>
                </a:solidFill>
                <a:latin typeface="Arial" pitchFamily="34" charset="0"/>
                <a:cs typeface="Arial" pitchFamily="34" charset="0"/>
              </a:rPr>
              <a:t>жылы</a:t>
            </a:r>
            <a:r>
              <a:rPr lang="ru-RU" b="1" dirty="0">
                <a:solidFill>
                  <a:schemeClr val="accent1"/>
                </a:solidFill>
                <a:latin typeface="Arial" pitchFamily="34" charset="0"/>
                <a:cs typeface="Arial" pitchFamily="34" charset="0"/>
              </a:rPr>
              <a:t> </a:t>
            </a:r>
            <a:r>
              <a:rPr lang="ru-RU" b="1" dirty="0" err="1">
                <a:solidFill>
                  <a:schemeClr val="accent1"/>
                </a:solidFill>
                <a:latin typeface="Arial" pitchFamily="34" charset="0"/>
                <a:cs typeface="Arial" pitchFamily="34" charset="0"/>
              </a:rPr>
              <a:t>ұлттық</a:t>
            </a:r>
            <a:r>
              <a:rPr lang="ru-RU" b="1" dirty="0">
                <a:solidFill>
                  <a:schemeClr val="accent1"/>
                </a:solidFill>
                <a:latin typeface="Arial" pitchFamily="34" charset="0"/>
                <a:cs typeface="Arial" pitchFamily="34" charset="0"/>
              </a:rPr>
              <a:t> </a:t>
            </a:r>
            <a:r>
              <a:rPr lang="ru-RU" b="1" dirty="0" err="1">
                <a:solidFill>
                  <a:schemeClr val="accent1"/>
                </a:solidFill>
                <a:latin typeface="Arial" pitchFamily="34" charset="0"/>
                <a:cs typeface="Arial" pitchFamily="34" charset="0"/>
              </a:rPr>
              <a:t>татулық</a:t>
            </a:r>
            <a:r>
              <a:rPr lang="ru-RU" b="1" dirty="0">
                <a:solidFill>
                  <a:schemeClr val="accent1"/>
                </a:solidFill>
                <a:latin typeface="Arial" pitchFamily="34" charset="0"/>
                <a:cs typeface="Arial" pitchFamily="34" charset="0"/>
              </a:rPr>
              <a:t> </a:t>
            </a:r>
            <a:r>
              <a:rPr lang="ru-RU" b="1" dirty="0" err="1">
                <a:solidFill>
                  <a:schemeClr val="accent1"/>
                </a:solidFill>
                <a:latin typeface="Arial" pitchFamily="34" charset="0"/>
                <a:cs typeface="Arial" pitchFamily="34" charset="0"/>
              </a:rPr>
              <a:t>және</a:t>
            </a:r>
            <a:r>
              <a:rPr lang="ru-RU" b="1" dirty="0">
                <a:solidFill>
                  <a:schemeClr val="accent1"/>
                </a:solidFill>
                <a:latin typeface="Arial" pitchFamily="34" charset="0"/>
                <a:cs typeface="Arial" pitchFamily="34" charset="0"/>
              </a:rPr>
              <a:t> </a:t>
            </a:r>
            <a:r>
              <a:rPr lang="ru-RU" b="1" dirty="0" err="1">
                <a:solidFill>
                  <a:schemeClr val="accent1"/>
                </a:solidFill>
                <a:latin typeface="Arial" pitchFamily="34" charset="0"/>
                <a:cs typeface="Arial" pitchFamily="34" charset="0"/>
              </a:rPr>
              <a:t>саяси</a:t>
            </a:r>
            <a:r>
              <a:rPr lang="ru-RU" b="1" dirty="0">
                <a:solidFill>
                  <a:schemeClr val="accent1"/>
                </a:solidFill>
                <a:latin typeface="Arial" pitchFamily="34" charset="0"/>
                <a:cs typeface="Arial" pitchFamily="34" charset="0"/>
              </a:rPr>
              <a:t> </a:t>
            </a:r>
            <a:br>
              <a:rPr lang="ru-RU" b="1" dirty="0">
                <a:solidFill>
                  <a:schemeClr val="accent1"/>
                </a:solidFill>
                <a:latin typeface="Arial" pitchFamily="34" charset="0"/>
                <a:cs typeface="Arial" pitchFamily="34" charset="0"/>
              </a:rPr>
            </a:br>
            <a:r>
              <a:rPr lang="ru-RU" b="1" dirty="0" err="1">
                <a:solidFill>
                  <a:schemeClr val="accent1"/>
                </a:solidFill>
                <a:latin typeface="Arial" pitchFamily="34" charset="0"/>
                <a:cs typeface="Arial" pitchFamily="34" charset="0"/>
              </a:rPr>
              <a:t>қуғын-сүргін</a:t>
            </a:r>
            <a:r>
              <a:rPr lang="ru-RU" b="1" dirty="0">
                <a:solidFill>
                  <a:schemeClr val="accent1"/>
                </a:solidFill>
                <a:latin typeface="Arial" pitchFamily="34" charset="0"/>
                <a:cs typeface="Arial" pitchFamily="34" charset="0"/>
              </a:rPr>
              <a:t> </a:t>
            </a:r>
            <a:r>
              <a:rPr lang="ru-RU" b="1" dirty="0" err="1">
                <a:solidFill>
                  <a:schemeClr val="accent1"/>
                </a:solidFill>
                <a:latin typeface="Arial" pitchFamily="34" charset="0"/>
                <a:cs typeface="Arial" pitchFamily="34" charset="0"/>
              </a:rPr>
              <a:t>құрбандарын</a:t>
            </a:r>
            <a:r>
              <a:rPr lang="ru-RU" b="1" dirty="0">
                <a:solidFill>
                  <a:schemeClr val="accent1"/>
                </a:solidFill>
                <a:latin typeface="Arial" pitchFamily="34" charset="0"/>
                <a:cs typeface="Arial" pitchFamily="34" charset="0"/>
              </a:rPr>
              <a:t> </a:t>
            </a:r>
            <a:r>
              <a:rPr lang="ru-RU" b="1" dirty="0" err="1">
                <a:solidFill>
                  <a:schemeClr val="accent1"/>
                </a:solidFill>
                <a:latin typeface="Arial" pitchFamily="34" charset="0"/>
                <a:cs typeface="Arial" pitchFamily="34" charset="0"/>
              </a:rPr>
              <a:t>еске</a:t>
            </a:r>
            <a:r>
              <a:rPr lang="ru-RU" b="1" dirty="0">
                <a:solidFill>
                  <a:schemeClr val="accent1"/>
                </a:solidFill>
                <a:latin typeface="Arial" pitchFamily="34" charset="0"/>
                <a:cs typeface="Arial" pitchFamily="34" charset="0"/>
              </a:rPr>
              <a:t> </a:t>
            </a:r>
            <a:r>
              <a:rPr lang="ru-RU" b="1" dirty="0" err="1">
                <a:solidFill>
                  <a:schemeClr val="accent1"/>
                </a:solidFill>
                <a:latin typeface="Arial" pitchFamily="34" charset="0"/>
                <a:cs typeface="Arial" pitchFamily="34" charset="0"/>
              </a:rPr>
              <a:t>алу</a:t>
            </a:r>
            <a:endParaRPr lang="ru-RU" dirty="0"/>
          </a:p>
        </p:txBody>
      </p:sp>
      <p:sp>
        <p:nvSpPr>
          <p:cNvPr id="3" name="Прямоугольник 2"/>
          <p:cNvSpPr/>
          <p:nvPr/>
        </p:nvSpPr>
        <p:spPr>
          <a:xfrm>
            <a:off x="467544" y="1628800"/>
            <a:ext cx="3384376" cy="3139321"/>
          </a:xfrm>
          <a:prstGeom prst="rect">
            <a:avLst/>
          </a:prstGeom>
        </p:spPr>
        <p:txBody>
          <a:bodyPr wrap="square">
            <a:spAutoFit/>
          </a:bodyPr>
          <a:lstStyle/>
          <a:p>
            <a:r>
              <a:rPr lang="ru-RU" dirty="0">
                <a:latin typeface="Arial" pitchFamily="34" charset="0"/>
                <a:cs typeface="Arial" pitchFamily="34" charset="0"/>
              </a:rPr>
              <a:t>1997 </a:t>
            </a:r>
            <a:r>
              <a:rPr lang="ru-RU" dirty="0" err="1">
                <a:latin typeface="Arial" pitchFamily="34" charset="0"/>
                <a:cs typeface="Arial" pitchFamily="34" charset="0"/>
              </a:rPr>
              <a:t>жылы</a:t>
            </a:r>
            <a:r>
              <a:rPr lang="ru-RU" dirty="0">
                <a:latin typeface="Arial" pitchFamily="34" charset="0"/>
                <a:cs typeface="Arial" pitchFamily="34" charset="0"/>
              </a:rPr>
              <a:t> </a:t>
            </a:r>
            <a:r>
              <a:rPr lang="ru-RU" dirty="0" err="1">
                <a:latin typeface="Arial" pitchFamily="34" charset="0"/>
                <a:cs typeface="Arial" pitchFamily="34" charset="0"/>
              </a:rPr>
              <a:t>ұлттық</a:t>
            </a:r>
            <a:r>
              <a:rPr lang="ru-RU" dirty="0">
                <a:latin typeface="Arial" pitchFamily="34" charset="0"/>
                <a:cs typeface="Arial" pitchFamily="34" charset="0"/>
              </a:rPr>
              <a:t> </a:t>
            </a:r>
            <a:r>
              <a:rPr lang="ru-RU" dirty="0" err="1">
                <a:latin typeface="Arial" pitchFamily="34" charset="0"/>
                <a:cs typeface="Arial" pitchFamily="34" charset="0"/>
              </a:rPr>
              <a:t>татулық</a:t>
            </a:r>
            <a:r>
              <a:rPr lang="ru-RU" dirty="0">
                <a:latin typeface="Arial" pitchFamily="34" charset="0"/>
                <a:cs typeface="Arial" pitchFamily="34" charset="0"/>
              </a:rPr>
              <a:t> </a:t>
            </a:r>
            <a:r>
              <a:rPr lang="ru-RU" dirty="0" err="1">
                <a:latin typeface="Arial" pitchFamily="34" charset="0"/>
                <a:cs typeface="Arial" pitchFamily="34" charset="0"/>
              </a:rPr>
              <a:t>және</a:t>
            </a:r>
            <a:r>
              <a:rPr lang="ru-RU" dirty="0">
                <a:latin typeface="Arial" pitchFamily="34" charset="0"/>
                <a:cs typeface="Arial" pitchFamily="34" charset="0"/>
              </a:rPr>
              <a:t> </a:t>
            </a:r>
            <a:r>
              <a:rPr lang="ru-RU" dirty="0" err="1">
                <a:latin typeface="Arial" pitchFamily="34" charset="0"/>
                <a:cs typeface="Arial" pitchFamily="34" charset="0"/>
              </a:rPr>
              <a:t>саяси</a:t>
            </a:r>
            <a:r>
              <a:rPr lang="ru-RU" dirty="0">
                <a:latin typeface="Arial" pitchFamily="34" charset="0"/>
                <a:cs typeface="Arial" pitchFamily="34" charset="0"/>
              </a:rPr>
              <a:t> </a:t>
            </a:r>
            <a:r>
              <a:rPr lang="ru-RU" dirty="0" err="1">
                <a:latin typeface="Arial" pitchFamily="34" charset="0"/>
                <a:cs typeface="Arial" pitchFamily="34" charset="0"/>
              </a:rPr>
              <a:t>қуғын-сүргін</a:t>
            </a:r>
            <a:r>
              <a:rPr lang="ru-RU" dirty="0">
                <a:latin typeface="Arial" pitchFamily="34" charset="0"/>
                <a:cs typeface="Arial" pitchFamily="34" charset="0"/>
              </a:rPr>
              <a:t> </a:t>
            </a:r>
            <a:r>
              <a:rPr lang="ru-RU" dirty="0" err="1">
                <a:latin typeface="Arial" pitchFamily="34" charset="0"/>
                <a:cs typeface="Arial" pitchFamily="34" charset="0"/>
              </a:rPr>
              <a:t>құрбандарын</a:t>
            </a:r>
            <a:r>
              <a:rPr lang="ru-RU" dirty="0">
                <a:latin typeface="Arial" pitchFamily="34" charset="0"/>
                <a:cs typeface="Arial" pitchFamily="34" charset="0"/>
              </a:rPr>
              <a:t> </a:t>
            </a:r>
            <a:r>
              <a:rPr lang="ru-RU" dirty="0" err="1">
                <a:latin typeface="Arial" pitchFamily="34" charset="0"/>
                <a:cs typeface="Arial" pitchFamily="34" charset="0"/>
              </a:rPr>
              <a:t>еске</a:t>
            </a:r>
            <a:r>
              <a:rPr lang="ru-RU" dirty="0">
                <a:latin typeface="Arial" pitchFamily="34" charset="0"/>
                <a:cs typeface="Arial" pitchFamily="34" charset="0"/>
              </a:rPr>
              <a:t> </a:t>
            </a:r>
            <a:r>
              <a:rPr lang="ru-RU" dirty="0" err="1">
                <a:latin typeface="Arial" pitchFamily="34" charset="0"/>
                <a:cs typeface="Arial" pitchFamily="34" charset="0"/>
              </a:rPr>
              <a:t>алуға</a:t>
            </a:r>
            <a:r>
              <a:rPr lang="ru-RU" dirty="0">
                <a:latin typeface="Arial" pitchFamily="34" charset="0"/>
                <a:cs typeface="Arial" pitchFamily="34" charset="0"/>
              </a:rPr>
              <a:t> </a:t>
            </a:r>
            <a:r>
              <a:rPr lang="ru-RU" dirty="0" err="1">
                <a:latin typeface="Arial" pitchFamily="34" charset="0"/>
                <a:cs typeface="Arial" pitchFamily="34" charset="0"/>
              </a:rPr>
              <a:t>орай</a:t>
            </a:r>
            <a:r>
              <a:rPr lang="kk-KZ" dirty="0">
                <a:latin typeface="Arial" pitchFamily="34" charset="0"/>
                <a:cs typeface="Arial" pitchFamily="34" charset="0"/>
              </a:rPr>
              <a:t>:</a:t>
            </a:r>
          </a:p>
          <a:p>
            <a:pPr marL="342900" indent="-342900">
              <a:buFont typeface="Arial" pitchFamily="34" charset="0"/>
              <a:buChar char="•"/>
            </a:pPr>
            <a:r>
              <a:rPr lang="ru-RU" dirty="0">
                <a:latin typeface="Arial" pitchFamily="34" charset="0"/>
                <a:cs typeface="Arial" pitchFamily="34" charset="0"/>
              </a:rPr>
              <a:t> 1930-1932 </a:t>
            </a:r>
            <a:r>
              <a:rPr lang="ru-RU" dirty="0" err="1">
                <a:latin typeface="Arial" pitchFamily="34" charset="0"/>
                <a:cs typeface="Arial" pitchFamily="34" charset="0"/>
              </a:rPr>
              <a:t>жылдардағы</a:t>
            </a:r>
            <a:r>
              <a:rPr lang="ru-RU" dirty="0">
                <a:latin typeface="Arial" pitchFamily="34" charset="0"/>
                <a:cs typeface="Arial" pitchFamily="34" charset="0"/>
              </a:rPr>
              <a:t> </a:t>
            </a:r>
            <a:r>
              <a:rPr lang="ru-RU" dirty="0" err="1">
                <a:latin typeface="Arial" pitchFamily="34" charset="0"/>
                <a:cs typeface="Arial" pitchFamily="34" charset="0"/>
              </a:rPr>
              <a:t>ұлы</a:t>
            </a:r>
            <a:r>
              <a:rPr lang="ru-RU" dirty="0">
                <a:latin typeface="Arial" pitchFamily="34" charset="0"/>
                <a:cs typeface="Arial" pitchFamily="34" charset="0"/>
              </a:rPr>
              <a:t> </a:t>
            </a:r>
            <a:r>
              <a:rPr lang="ru-RU" dirty="0" err="1">
                <a:latin typeface="Arial" pitchFamily="34" charset="0"/>
                <a:cs typeface="Arial" pitchFamily="34" charset="0"/>
              </a:rPr>
              <a:t>қасіреттің</a:t>
            </a:r>
            <a:r>
              <a:rPr lang="ru-RU" dirty="0">
                <a:latin typeface="Arial" pitchFamily="34" charset="0"/>
                <a:cs typeface="Arial" pitchFamily="34" charset="0"/>
              </a:rPr>
              <a:t> 65 </a:t>
            </a:r>
            <a:r>
              <a:rPr lang="ru-RU" dirty="0" err="1">
                <a:latin typeface="Arial" pitchFamily="34" charset="0"/>
                <a:cs typeface="Arial" pitchFamily="34" charset="0"/>
              </a:rPr>
              <a:t>жылдығы</a:t>
            </a:r>
            <a:r>
              <a:rPr lang="ru-RU" dirty="0">
                <a:latin typeface="Arial" pitchFamily="34" charset="0"/>
                <a:cs typeface="Arial" pitchFamily="34" charset="0"/>
              </a:rPr>
              <a:t>;</a:t>
            </a:r>
          </a:p>
          <a:p>
            <a:pPr marL="342900" indent="-342900">
              <a:buFont typeface="Arial" pitchFamily="34" charset="0"/>
              <a:buChar char="•"/>
            </a:pPr>
            <a:r>
              <a:rPr lang="ru-RU" dirty="0" err="1">
                <a:latin typeface="Arial" pitchFamily="34" charset="0"/>
                <a:cs typeface="Arial" pitchFamily="34" charset="0"/>
              </a:rPr>
              <a:t>сталиндік</a:t>
            </a:r>
            <a:r>
              <a:rPr lang="ru-RU" dirty="0">
                <a:latin typeface="Arial" pitchFamily="34" charset="0"/>
                <a:cs typeface="Arial" pitchFamily="34" charset="0"/>
              </a:rPr>
              <a:t> </a:t>
            </a:r>
            <a:r>
              <a:rPr lang="ru-RU" dirty="0" err="1">
                <a:latin typeface="Arial" pitchFamily="34" charset="0"/>
                <a:cs typeface="Arial" pitchFamily="34" charset="0"/>
              </a:rPr>
              <a:t>қуғын-сүргінге</a:t>
            </a:r>
            <a:r>
              <a:rPr lang="ru-RU" dirty="0">
                <a:latin typeface="Arial" pitchFamily="34" charset="0"/>
                <a:cs typeface="Arial" pitchFamily="34" charset="0"/>
              </a:rPr>
              <a:t> </a:t>
            </a:r>
            <a:r>
              <a:rPr lang="ru-RU" dirty="0" err="1">
                <a:latin typeface="Arial" pitchFamily="34" charset="0"/>
                <a:cs typeface="Arial" pitchFamily="34" charset="0"/>
              </a:rPr>
              <a:t>түскен</a:t>
            </a:r>
            <a:r>
              <a:rPr lang="ru-RU" dirty="0">
                <a:latin typeface="Arial" pitchFamily="34" charset="0"/>
                <a:cs typeface="Arial" pitchFamily="34" charset="0"/>
              </a:rPr>
              <a:t> </a:t>
            </a:r>
            <a:r>
              <a:rPr lang="ru-RU" dirty="0" err="1">
                <a:latin typeface="Arial" pitchFamily="34" charset="0"/>
                <a:cs typeface="Arial" pitchFamily="34" charset="0"/>
              </a:rPr>
              <a:t>ұлттық</a:t>
            </a:r>
            <a:r>
              <a:rPr lang="ru-RU" dirty="0">
                <a:latin typeface="Arial" pitchFamily="34" charset="0"/>
                <a:cs typeface="Arial" pitchFamily="34" charset="0"/>
              </a:rPr>
              <a:t> </a:t>
            </a:r>
            <a:r>
              <a:rPr lang="ru-RU" dirty="0" err="1">
                <a:latin typeface="Arial" pitchFamily="34" charset="0"/>
                <a:cs typeface="Arial" pitchFamily="34" charset="0"/>
              </a:rPr>
              <a:t>зиялылар</a:t>
            </a:r>
            <a:r>
              <a:rPr lang="ru-RU" dirty="0">
                <a:latin typeface="Arial" pitchFamily="34" charset="0"/>
                <a:cs typeface="Arial" pitchFamily="34" charset="0"/>
              </a:rPr>
              <a:t> </a:t>
            </a:r>
            <a:r>
              <a:rPr lang="ru-RU" dirty="0" err="1">
                <a:latin typeface="Arial" pitchFamily="34" charset="0"/>
                <a:cs typeface="Arial" pitchFamily="34" charset="0"/>
              </a:rPr>
              <a:t>қасіретінің</a:t>
            </a:r>
            <a:r>
              <a:rPr lang="ru-RU" dirty="0">
                <a:latin typeface="Arial" pitchFamily="34" charset="0"/>
                <a:cs typeface="Arial" pitchFamily="34" charset="0"/>
              </a:rPr>
              <a:t> 60 </a:t>
            </a:r>
            <a:r>
              <a:rPr lang="ru-RU" dirty="0" err="1">
                <a:latin typeface="Arial" pitchFamily="34" charset="0"/>
                <a:cs typeface="Arial" pitchFamily="34" charset="0"/>
              </a:rPr>
              <a:t>жылдығы</a:t>
            </a:r>
            <a:r>
              <a:rPr lang="ru-RU" dirty="0">
                <a:latin typeface="Arial" pitchFamily="34" charset="0"/>
                <a:cs typeface="Arial" pitchFamily="34" charset="0"/>
              </a:rPr>
              <a:t> </a:t>
            </a:r>
            <a:r>
              <a:rPr lang="ru-RU" dirty="0" err="1">
                <a:latin typeface="Arial" pitchFamily="34" charset="0"/>
                <a:cs typeface="Arial" pitchFamily="34" charset="0"/>
              </a:rPr>
              <a:t>атап</a:t>
            </a:r>
            <a:r>
              <a:rPr lang="ru-RU" dirty="0">
                <a:latin typeface="Arial" pitchFamily="34" charset="0"/>
                <a:cs typeface="Arial" pitchFamily="34" charset="0"/>
              </a:rPr>
              <a:t> </a:t>
            </a:r>
            <a:r>
              <a:rPr lang="ru-RU" dirty="0" err="1">
                <a:latin typeface="Arial" pitchFamily="34" charset="0"/>
                <a:cs typeface="Arial" pitchFamily="34" charset="0"/>
              </a:rPr>
              <a:t>өтілді</a:t>
            </a:r>
            <a:r>
              <a:rPr lang="ru-RU" dirty="0">
                <a:latin typeface="Arial" pitchFamily="34" charset="0"/>
                <a:cs typeface="Arial" pitchFamily="34" charset="0"/>
              </a:rPr>
              <a:t>. </a:t>
            </a:r>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9992" y="1628800"/>
            <a:ext cx="4211421" cy="3528392"/>
          </a:xfrm>
          <a:prstGeom prst="rect">
            <a:avLst/>
          </a:prstGeom>
        </p:spPr>
      </p:pic>
    </p:spTree>
    <p:extLst>
      <p:ext uri="{BB962C8B-B14F-4D97-AF65-F5344CB8AC3E}">
        <p14:creationId xmlns:p14="http://schemas.microsoft.com/office/powerpoint/2010/main" val="917129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59632" y="404664"/>
            <a:ext cx="6768752" cy="707886"/>
          </a:xfrm>
          <a:prstGeom prst="rect">
            <a:avLst/>
          </a:prstGeom>
        </p:spPr>
        <p:txBody>
          <a:bodyPr wrap="square">
            <a:spAutoFit/>
          </a:bodyPr>
          <a:lstStyle/>
          <a:p>
            <a:pPr algn="ctr"/>
            <a:r>
              <a:rPr lang="ru-RU" sz="2000" b="1" dirty="0" err="1">
                <a:solidFill>
                  <a:schemeClr val="accent1"/>
                </a:solidFill>
                <a:latin typeface="Arial" pitchFamily="34" charset="0"/>
                <a:cs typeface="Arial" pitchFamily="34" charset="0"/>
              </a:rPr>
              <a:t>Тоталитарлық</a:t>
            </a:r>
            <a:r>
              <a:rPr lang="ru-RU" sz="2000" b="1" dirty="0">
                <a:solidFill>
                  <a:schemeClr val="accent1"/>
                </a:solidFill>
                <a:latin typeface="Arial" pitchFamily="34" charset="0"/>
                <a:cs typeface="Arial" pitchFamily="34" charset="0"/>
              </a:rPr>
              <a:t> </a:t>
            </a:r>
            <a:r>
              <a:rPr lang="ru-RU" sz="2000" b="1" dirty="0" err="1">
                <a:solidFill>
                  <a:schemeClr val="accent1"/>
                </a:solidFill>
                <a:latin typeface="Arial" pitchFamily="34" charset="0"/>
                <a:cs typeface="Arial" pitchFamily="34" charset="0"/>
              </a:rPr>
              <a:t>жүйенің</a:t>
            </a:r>
            <a:r>
              <a:rPr lang="ru-RU" sz="2000" b="1" dirty="0">
                <a:solidFill>
                  <a:schemeClr val="accent1"/>
                </a:solidFill>
                <a:latin typeface="Arial" pitchFamily="34" charset="0"/>
                <a:cs typeface="Arial" pitchFamily="34" charset="0"/>
              </a:rPr>
              <a:t> </a:t>
            </a:r>
            <a:r>
              <a:rPr lang="ru-RU" sz="2000" b="1" dirty="0" err="1">
                <a:solidFill>
                  <a:schemeClr val="accent1"/>
                </a:solidFill>
                <a:latin typeface="Arial" pitchFamily="34" charset="0"/>
                <a:cs typeface="Arial" pitchFamily="34" charset="0"/>
              </a:rPr>
              <a:t>қанды</a:t>
            </a:r>
            <a:r>
              <a:rPr lang="ru-RU" sz="2000" b="1" dirty="0">
                <a:solidFill>
                  <a:schemeClr val="accent1"/>
                </a:solidFill>
                <a:latin typeface="Arial" pitchFamily="34" charset="0"/>
                <a:cs typeface="Arial" pitchFamily="34" charset="0"/>
              </a:rPr>
              <a:t> </a:t>
            </a:r>
            <a:r>
              <a:rPr lang="ru-RU" sz="2000" b="1" dirty="0" err="1">
                <a:solidFill>
                  <a:schemeClr val="accent1"/>
                </a:solidFill>
                <a:latin typeface="Arial" pitchFamily="34" charset="0"/>
                <a:cs typeface="Arial" pitchFamily="34" charset="0"/>
              </a:rPr>
              <a:t>шеңгеліне</a:t>
            </a:r>
            <a:r>
              <a:rPr lang="ru-RU" sz="2000" b="1" dirty="0">
                <a:solidFill>
                  <a:schemeClr val="accent1"/>
                </a:solidFill>
                <a:latin typeface="Arial" pitchFamily="34" charset="0"/>
                <a:cs typeface="Arial" pitchFamily="34" charset="0"/>
              </a:rPr>
              <a:t> </a:t>
            </a:r>
            <a:r>
              <a:rPr lang="ru-RU" sz="2000" b="1" dirty="0" err="1">
                <a:solidFill>
                  <a:schemeClr val="accent1"/>
                </a:solidFill>
                <a:latin typeface="Arial" pitchFamily="34" charset="0"/>
                <a:cs typeface="Arial" pitchFamily="34" charset="0"/>
              </a:rPr>
              <a:t>іліккен</a:t>
            </a:r>
            <a:r>
              <a:rPr lang="ru-RU" sz="2000" b="1" dirty="0">
                <a:solidFill>
                  <a:schemeClr val="accent1"/>
                </a:solidFill>
                <a:latin typeface="Arial" pitchFamily="34" charset="0"/>
                <a:cs typeface="Arial" pitchFamily="34" charset="0"/>
              </a:rPr>
              <a:t> </a:t>
            </a:r>
            <a:r>
              <a:rPr lang="ru-RU" sz="2000" b="1" dirty="0" err="1">
                <a:solidFill>
                  <a:schemeClr val="accent1"/>
                </a:solidFill>
                <a:latin typeface="Arial" pitchFamily="34" charset="0"/>
                <a:cs typeface="Arial" pitchFamily="34" charset="0"/>
              </a:rPr>
              <a:t>есімдердің</a:t>
            </a:r>
            <a:r>
              <a:rPr lang="ru-RU" sz="2000" b="1" dirty="0">
                <a:solidFill>
                  <a:schemeClr val="accent1"/>
                </a:solidFill>
                <a:latin typeface="Arial" pitchFamily="34" charset="0"/>
                <a:cs typeface="Arial" pitchFamily="34" charset="0"/>
              </a:rPr>
              <a:t> </a:t>
            </a:r>
            <a:r>
              <a:rPr lang="ru-RU" sz="2000" b="1" dirty="0" err="1">
                <a:solidFill>
                  <a:schemeClr val="accent1"/>
                </a:solidFill>
                <a:latin typeface="Arial" pitchFamily="34" charset="0"/>
                <a:cs typeface="Arial" pitchFamily="34" charset="0"/>
              </a:rPr>
              <a:t>еңбектері</a:t>
            </a:r>
            <a:r>
              <a:rPr lang="ru-RU" sz="2000" b="1" dirty="0">
                <a:solidFill>
                  <a:schemeClr val="accent1"/>
                </a:solidFill>
                <a:latin typeface="Arial" pitchFamily="34" charset="0"/>
                <a:cs typeface="Arial" pitchFamily="34" charset="0"/>
              </a:rPr>
              <a:t> </a:t>
            </a:r>
            <a:r>
              <a:rPr lang="ru-RU" sz="2000" b="1" dirty="0" err="1">
                <a:solidFill>
                  <a:schemeClr val="accent1"/>
                </a:solidFill>
                <a:latin typeface="Arial" pitchFamily="34" charset="0"/>
                <a:cs typeface="Arial" pitchFamily="34" charset="0"/>
              </a:rPr>
              <a:t>басылып</a:t>
            </a:r>
            <a:r>
              <a:rPr lang="ru-RU" sz="2000" b="1" dirty="0">
                <a:solidFill>
                  <a:schemeClr val="accent1"/>
                </a:solidFill>
                <a:latin typeface="Arial" pitchFamily="34" charset="0"/>
                <a:cs typeface="Arial" pitchFamily="34" charset="0"/>
              </a:rPr>
              <a:t> </a:t>
            </a:r>
            <a:r>
              <a:rPr lang="ru-RU" sz="2000" b="1" dirty="0" err="1">
                <a:solidFill>
                  <a:schemeClr val="accent1"/>
                </a:solidFill>
                <a:latin typeface="Arial" pitchFamily="34" charset="0"/>
                <a:cs typeface="Arial" pitchFamily="34" charset="0"/>
              </a:rPr>
              <a:t>шықты</a:t>
            </a:r>
            <a:endParaRPr lang="ru-RU" sz="2000" dirty="0"/>
          </a:p>
        </p:txBody>
      </p:sp>
      <p:pic>
        <p:nvPicPr>
          <p:cNvPr id="3" name="Picture 2" descr="https://kitap.kz/uploads/books/2656/Img_book.jpg"/>
          <p:cNvPicPr>
            <a:picLocks noChangeAspect="1" noChangeArrowheads="1"/>
          </p:cNvPicPr>
          <p:nvPr/>
        </p:nvPicPr>
        <p:blipFill>
          <a:blip r:embed="rId2" cstate="print"/>
          <a:srcRect/>
          <a:stretch>
            <a:fillRect/>
          </a:stretch>
        </p:blipFill>
        <p:spPr bwMode="auto">
          <a:xfrm>
            <a:off x="323528" y="1772816"/>
            <a:ext cx="2753883" cy="4130824"/>
          </a:xfrm>
          <a:prstGeom prst="rect">
            <a:avLst/>
          </a:prstGeom>
          <a:noFill/>
        </p:spPr>
      </p:pic>
      <p:pic>
        <p:nvPicPr>
          <p:cNvPr id="4" name="Picture 4" descr="http://kazbilim.kz/wp-content/uploads/2014/10/img0023.jpg"/>
          <p:cNvPicPr>
            <a:picLocks noChangeAspect="1" noChangeArrowheads="1"/>
          </p:cNvPicPr>
          <p:nvPr/>
        </p:nvPicPr>
        <p:blipFill>
          <a:blip r:embed="rId3" cstate="print"/>
          <a:srcRect/>
          <a:stretch>
            <a:fillRect/>
          </a:stretch>
        </p:blipFill>
        <p:spPr bwMode="auto">
          <a:xfrm>
            <a:off x="3347864" y="1700808"/>
            <a:ext cx="2828925" cy="4267200"/>
          </a:xfrm>
          <a:prstGeom prst="rect">
            <a:avLst/>
          </a:prstGeom>
          <a:noFill/>
        </p:spPr>
      </p:pic>
      <p:pic>
        <p:nvPicPr>
          <p:cNvPr id="5" name="Picture 6" descr="https://www.istmira.com/uploads/posts/2014-09/86p-1.jpg"/>
          <p:cNvPicPr>
            <a:picLocks noChangeAspect="1" noChangeArrowheads="1"/>
          </p:cNvPicPr>
          <p:nvPr/>
        </p:nvPicPr>
        <p:blipFill>
          <a:blip r:embed="rId4" cstate="print"/>
          <a:srcRect/>
          <a:stretch>
            <a:fillRect/>
          </a:stretch>
        </p:blipFill>
        <p:spPr bwMode="auto">
          <a:xfrm>
            <a:off x="6233796" y="1700808"/>
            <a:ext cx="2762418" cy="4253956"/>
          </a:xfrm>
          <a:prstGeom prst="rect">
            <a:avLst/>
          </a:prstGeom>
          <a:noFill/>
        </p:spPr>
      </p:pic>
    </p:spTree>
    <p:extLst>
      <p:ext uri="{BB962C8B-B14F-4D97-AF65-F5344CB8AC3E}">
        <p14:creationId xmlns:p14="http://schemas.microsoft.com/office/powerpoint/2010/main" val="3743521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979712" y="476673"/>
            <a:ext cx="6048672" cy="707886"/>
          </a:xfrm>
          <a:prstGeom prst="rect">
            <a:avLst/>
          </a:prstGeom>
        </p:spPr>
        <p:txBody>
          <a:bodyPr wrap="square">
            <a:spAutoFit/>
          </a:bodyPr>
          <a:lstStyle/>
          <a:p>
            <a:pPr algn="ctr"/>
            <a:r>
              <a:rPr lang="ru-RU" sz="2000" b="1" dirty="0">
                <a:solidFill>
                  <a:schemeClr val="accent1"/>
                </a:solidFill>
                <a:latin typeface="Arial" pitchFamily="34" charset="0"/>
                <a:cs typeface="Arial" pitchFamily="34" charset="0"/>
              </a:rPr>
              <a:t>1998 </a:t>
            </a:r>
            <a:r>
              <a:rPr lang="ru-RU" sz="2000" b="1" dirty="0" err="1">
                <a:solidFill>
                  <a:schemeClr val="accent1"/>
                </a:solidFill>
                <a:latin typeface="Arial" pitchFamily="34" charset="0"/>
                <a:cs typeface="Arial" pitchFamily="34" charset="0"/>
              </a:rPr>
              <a:t>жыл</a:t>
            </a:r>
            <a:r>
              <a:rPr lang="ru-RU" sz="2000" b="1" dirty="0">
                <a:solidFill>
                  <a:schemeClr val="accent1"/>
                </a:solidFill>
                <a:latin typeface="Arial" pitchFamily="34" charset="0"/>
                <a:cs typeface="Arial" pitchFamily="34" charset="0"/>
              </a:rPr>
              <a:t> «</a:t>
            </a:r>
            <a:r>
              <a:rPr lang="ru-RU" sz="2000" b="1" dirty="0" err="1">
                <a:solidFill>
                  <a:schemeClr val="accent1"/>
                </a:solidFill>
                <a:latin typeface="Arial" pitchFamily="34" charset="0"/>
                <a:cs typeface="Arial" pitchFamily="34" charset="0"/>
              </a:rPr>
              <a:t>Халықтар</a:t>
            </a:r>
            <a:r>
              <a:rPr lang="ru-RU" sz="2000" b="1" dirty="0">
                <a:solidFill>
                  <a:schemeClr val="accent1"/>
                </a:solidFill>
                <a:latin typeface="Arial" pitchFamily="34" charset="0"/>
                <a:cs typeface="Arial" pitchFamily="34" charset="0"/>
              </a:rPr>
              <a:t> </a:t>
            </a:r>
            <a:r>
              <a:rPr lang="ru-RU" sz="2000" b="1" dirty="0" err="1">
                <a:solidFill>
                  <a:schemeClr val="accent1"/>
                </a:solidFill>
                <a:latin typeface="Arial" pitchFamily="34" charset="0"/>
                <a:cs typeface="Arial" pitchFamily="34" charset="0"/>
              </a:rPr>
              <a:t>тұтастығы</a:t>
            </a:r>
            <a:r>
              <a:rPr lang="ru-RU" sz="2000" b="1" dirty="0">
                <a:solidFill>
                  <a:schemeClr val="accent1"/>
                </a:solidFill>
                <a:latin typeface="Arial" pitchFamily="34" charset="0"/>
                <a:cs typeface="Arial" pitchFamily="34" charset="0"/>
              </a:rPr>
              <a:t> мен </a:t>
            </a:r>
            <a:r>
              <a:rPr lang="ru-RU" sz="2000" b="1" dirty="0" err="1">
                <a:solidFill>
                  <a:schemeClr val="accent1"/>
                </a:solidFill>
                <a:latin typeface="Arial" pitchFamily="34" charset="0"/>
                <a:cs typeface="Arial" pitchFamily="34" charset="0"/>
              </a:rPr>
              <a:t>ұлттық</a:t>
            </a:r>
            <a:r>
              <a:rPr lang="ru-RU" sz="2000" b="1" dirty="0">
                <a:solidFill>
                  <a:schemeClr val="accent1"/>
                </a:solidFill>
                <a:latin typeface="Arial" pitchFamily="34" charset="0"/>
                <a:cs typeface="Arial" pitchFamily="34" charset="0"/>
              </a:rPr>
              <a:t> </a:t>
            </a:r>
            <a:r>
              <a:rPr lang="ru-RU" sz="2000" b="1" dirty="0" err="1">
                <a:solidFill>
                  <a:schemeClr val="accent1"/>
                </a:solidFill>
                <a:latin typeface="Arial" pitchFamily="34" charset="0"/>
                <a:cs typeface="Arial" pitchFamily="34" charset="0"/>
              </a:rPr>
              <a:t>тарих</a:t>
            </a:r>
            <a:r>
              <a:rPr lang="ru-RU" sz="2000" b="1" dirty="0">
                <a:solidFill>
                  <a:schemeClr val="accent1"/>
                </a:solidFill>
                <a:latin typeface="Arial" pitchFamily="34" charset="0"/>
                <a:cs typeface="Arial" pitchFamily="34" charset="0"/>
              </a:rPr>
              <a:t> </a:t>
            </a:r>
            <a:r>
              <a:rPr lang="ru-RU" sz="2000" b="1" dirty="0" err="1">
                <a:solidFill>
                  <a:schemeClr val="accent1"/>
                </a:solidFill>
                <a:latin typeface="Arial" pitchFamily="34" charset="0"/>
                <a:cs typeface="Arial" pitchFamily="34" charset="0"/>
              </a:rPr>
              <a:t>жылы</a:t>
            </a:r>
            <a:r>
              <a:rPr lang="ru-RU" sz="2000" b="1" dirty="0">
                <a:solidFill>
                  <a:schemeClr val="accent1"/>
                </a:solidFill>
                <a:latin typeface="Arial" pitchFamily="34" charset="0"/>
                <a:cs typeface="Arial" pitchFamily="34" charset="0"/>
              </a:rPr>
              <a:t>»</a:t>
            </a:r>
            <a:endParaRPr lang="ru-RU" sz="2000" dirty="0"/>
          </a:p>
        </p:txBody>
      </p:sp>
      <p:sp>
        <p:nvSpPr>
          <p:cNvPr id="3" name="Прямоугольник 2"/>
          <p:cNvSpPr/>
          <p:nvPr/>
        </p:nvSpPr>
        <p:spPr>
          <a:xfrm>
            <a:off x="467544" y="1123004"/>
            <a:ext cx="8208912" cy="4431983"/>
          </a:xfrm>
          <a:prstGeom prst="rect">
            <a:avLst/>
          </a:prstGeom>
        </p:spPr>
        <p:txBody>
          <a:bodyPr wrap="square">
            <a:spAutoFit/>
          </a:bodyPr>
          <a:lstStyle/>
          <a:p>
            <a:endParaRPr lang="ru-RU" dirty="0">
              <a:latin typeface="Arial" pitchFamily="34" charset="0"/>
              <a:cs typeface="Arial" pitchFamily="34" charset="0"/>
            </a:endParaRPr>
          </a:p>
          <a:p>
            <a:endParaRPr lang="ru-RU" dirty="0" smtClean="0">
              <a:latin typeface="Arial" pitchFamily="34" charset="0"/>
              <a:cs typeface="Arial" pitchFamily="34" charset="0"/>
            </a:endParaRPr>
          </a:p>
          <a:p>
            <a:endParaRPr lang="ru-RU" dirty="0">
              <a:latin typeface="Arial" pitchFamily="34" charset="0"/>
              <a:cs typeface="Arial" pitchFamily="34" charset="0"/>
            </a:endParaRPr>
          </a:p>
          <a:p>
            <a:endParaRPr lang="kk-KZ" dirty="0" smtClean="0">
              <a:latin typeface="Arial" pitchFamily="34" charset="0"/>
              <a:cs typeface="Arial" pitchFamily="34" charset="0"/>
            </a:endParaRPr>
          </a:p>
          <a:p>
            <a:endParaRPr lang="kk-KZ" dirty="0">
              <a:latin typeface="Arial" pitchFamily="34" charset="0"/>
              <a:cs typeface="Arial" pitchFamily="34" charset="0"/>
            </a:endParaRPr>
          </a:p>
          <a:p>
            <a:endParaRPr lang="ru-RU" dirty="0" smtClean="0">
              <a:latin typeface="Arial" pitchFamily="34" charset="0"/>
              <a:cs typeface="Arial" pitchFamily="34" charset="0"/>
            </a:endParaRPr>
          </a:p>
          <a:p>
            <a:endParaRPr lang="ru-RU" dirty="0">
              <a:latin typeface="Arial" pitchFamily="34" charset="0"/>
              <a:cs typeface="Arial" pitchFamily="34" charset="0"/>
            </a:endParaRPr>
          </a:p>
          <a:p>
            <a:endParaRPr lang="ru-RU" dirty="0" smtClean="0">
              <a:latin typeface="Arial" pitchFamily="34" charset="0"/>
              <a:cs typeface="Arial" pitchFamily="34" charset="0"/>
            </a:endParaRPr>
          </a:p>
          <a:p>
            <a:endParaRPr lang="ru-RU" dirty="0" smtClean="0">
              <a:latin typeface="Arial" pitchFamily="34" charset="0"/>
              <a:cs typeface="Arial" pitchFamily="34" charset="0"/>
            </a:endParaRPr>
          </a:p>
          <a:p>
            <a:r>
              <a:rPr lang="ru-RU" sz="2000" dirty="0" smtClean="0">
                <a:latin typeface="Arial" pitchFamily="34" charset="0"/>
                <a:cs typeface="Arial" pitchFamily="34" charset="0"/>
              </a:rPr>
              <a:t>Осы </a:t>
            </a:r>
            <a:r>
              <a:rPr lang="ru-RU" sz="2000" dirty="0" err="1">
                <a:latin typeface="Arial" pitchFamily="34" charset="0"/>
                <a:cs typeface="Arial" pitchFamily="34" charset="0"/>
              </a:rPr>
              <a:t>жылы</a:t>
            </a:r>
            <a:r>
              <a:rPr lang="ru-RU" sz="2000" dirty="0">
                <a:latin typeface="Arial" pitchFamily="34" charset="0"/>
                <a:cs typeface="Arial" pitchFamily="34" charset="0"/>
              </a:rPr>
              <a:t> </a:t>
            </a:r>
            <a:r>
              <a:rPr lang="ru-RU" sz="2000" dirty="0" err="1">
                <a:latin typeface="Arial" pitchFamily="34" charset="0"/>
                <a:cs typeface="Arial" pitchFamily="34" charset="0"/>
              </a:rPr>
              <a:t>Тараз</a:t>
            </a:r>
            <a:r>
              <a:rPr lang="ru-RU" sz="2000" dirty="0">
                <a:latin typeface="Arial" pitchFamily="34" charset="0"/>
                <a:cs typeface="Arial" pitchFamily="34" charset="0"/>
              </a:rPr>
              <a:t> </a:t>
            </a:r>
            <a:r>
              <a:rPr lang="ru-RU" sz="2000" dirty="0" err="1">
                <a:latin typeface="Arial" pitchFamily="34" charset="0"/>
                <a:cs typeface="Arial" pitchFamily="34" charset="0"/>
              </a:rPr>
              <a:t>қаласына</a:t>
            </a:r>
            <a:r>
              <a:rPr lang="ru-RU" sz="2000" dirty="0">
                <a:latin typeface="Arial" pitchFamily="34" charset="0"/>
                <a:cs typeface="Arial" pitchFamily="34" charset="0"/>
              </a:rPr>
              <a:t> </a:t>
            </a:r>
            <a:r>
              <a:rPr lang="ru-RU" sz="2000" dirty="0" err="1">
                <a:latin typeface="Arial" pitchFamily="34" charset="0"/>
                <a:cs typeface="Arial" pitchFamily="34" charset="0"/>
              </a:rPr>
              <a:t>таяу</a:t>
            </a:r>
            <a:r>
              <a:rPr lang="ru-RU" sz="2000" dirty="0">
                <a:latin typeface="Arial" pitchFamily="34" charset="0"/>
                <a:cs typeface="Arial" pitchFamily="34" charset="0"/>
              </a:rPr>
              <a:t> </a:t>
            </a:r>
            <a:r>
              <a:rPr lang="ru-RU" sz="2000" dirty="0" err="1">
                <a:latin typeface="Arial" pitchFamily="34" charset="0"/>
                <a:cs typeface="Arial" pitchFamily="34" charset="0"/>
              </a:rPr>
              <a:t>жердегі</a:t>
            </a:r>
            <a:r>
              <a:rPr lang="ru-RU" sz="2000" dirty="0">
                <a:latin typeface="Arial" pitchFamily="34" charset="0"/>
                <a:cs typeface="Arial" pitchFamily="34" charset="0"/>
              </a:rPr>
              <a:t> </a:t>
            </a:r>
            <a:r>
              <a:rPr lang="ru-RU" sz="2000" dirty="0" err="1">
                <a:latin typeface="Arial" pitchFamily="34" charset="0"/>
                <a:cs typeface="Arial" pitchFamily="34" charset="0"/>
              </a:rPr>
              <a:t>архитектуралық</a:t>
            </a:r>
            <a:r>
              <a:rPr lang="ru-RU" sz="2000" dirty="0">
                <a:latin typeface="Arial" pitchFamily="34" charset="0"/>
                <a:cs typeface="Arial" pitchFamily="34" charset="0"/>
              </a:rPr>
              <a:t> </a:t>
            </a:r>
            <a:r>
              <a:rPr lang="ru-RU" sz="2000" dirty="0" err="1">
                <a:latin typeface="Arial" pitchFamily="34" charset="0"/>
                <a:cs typeface="Arial" pitchFamily="34" charset="0"/>
              </a:rPr>
              <a:t>ғимарат</a:t>
            </a:r>
            <a:r>
              <a:rPr lang="ru-RU" sz="2000" dirty="0">
                <a:latin typeface="Arial" pitchFamily="34" charset="0"/>
                <a:cs typeface="Arial" pitchFamily="34" charset="0"/>
              </a:rPr>
              <a:t> - </a:t>
            </a:r>
            <a:r>
              <a:rPr lang="ru-RU" sz="2000" dirty="0" err="1">
                <a:latin typeface="Arial" pitchFamily="34" charset="0"/>
                <a:cs typeface="Arial" pitchFamily="34" charset="0"/>
              </a:rPr>
              <a:t>Ақыртас</a:t>
            </a:r>
            <a:r>
              <a:rPr lang="ru-RU" sz="2000" dirty="0">
                <a:latin typeface="Arial" pitchFamily="34" charset="0"/>
                <a:cs typeface="Arial" pitchFamily="34" charset="0"/>
              </a:rPr>
              <a:t> </a:t>
            </a:r>
            <a:r>
              <a:rPr lang="ru-RU" sz="2000" dirty="0" err="1">
                <a:latin typeface="Arial" pitchFamily="34" charset="0"/>
                <a:cs typeface="Arial" pitchFamily="34" charset="0"/>
              </a:rPr>
              <a:t>кешені</a:t>
            </a:r>
            <a:r>
              <a:rPr lang="ru-RU" sz="2000" dirty="0">
                <a:latin typeface="Arial" pitchFamily="34" charset="0"/>
                <a:cs typeface="Arial" pitchFamily="34" charset="0"/>
              </a:rPr>
              <a:t> </a:t>
            </a:r>
            <a:r>
              <a:rPr lang="ru-RU" sz="2000" dirty="0" err="1">
                <a:latin typeface="Arial" pitchFamily="34" charset="0"/>
                <a:cs typeface="Arial" pitchFamily="34" charset="0"/>
              </a:rPr>
              <a:t>ашылып</a:t>
            </a:r>
            <a:r>
              <a:rPr lang="ru-RU" sz="2000" dirty="0">
                <a:latin typeface="Arial" pitchFamily="34" charset="0"/>
                <a:cs typeface="Arial" pitchFamily="34" charset="0"/>
              </a:rPr>
              <a:t> </a:t>
            </a:r>
            <a:r>
              <a:rPr lang="ru-RU" sz="2000" dirty="0" err="1">
                <a:latin typeface="Arial" pitchFamily="34" charset="0"/>
                <a:cs typeface="Arial" pitchFamily="34" charset="0"/>
              </a:rPr>
              <a:t>зерттелді</a:t>
            </a:r>
            <a:endParaRPr lang="ru-RU" sz="2000" dirty="0">
              <a:latin typeface="Arial" pitchFamily="34" charset="0"/>
              <a:cs typeface="Arial" pitchFamily="34" charset="0"/>
            </a:endParaRPr>
          </a:p>
          <a:p>
            <a:endParaRPr lang="ru-RU" sz="2000" dirty="0" smtClean="0">
              <a:latin typeface="Arial" pitchFamily="34" charset="0"/>
              <a:cs typeface="Arial" pitchFamily="34" charset="0"/>
            </a:endParaRPr>
          </a:p>
          <a:p>
            <a:r>
              <a:rPr lang="ru-RU" sz="2000" dirty="0" smtClean="0">
                <a:latin typeface="Arial" pitchFamily="34" charset="0"/>
                <a:cs typeface="Arial" pitchFamily="34" charset="0"/>
              </a:rPr>
              <a:t>1969  </a:t>
            </a:r>
            <a:r>
              <a:rPr lang="ru-RU" sz="2000" dirty="0" err="1">
                <a:latin typeface="Arial" pitchFamily="34" charset="0"/>
                <a:cs typeface="Arial" pitchFamily="34" charset="0"/>
              </a:rPr>
              <a:t>жылы</a:t>
            </a:r>
            <a:r>
              <a:rPr lang="ru-RU" sz="2000" dirty="0">
                <a:latin typeface="Arial" pitchFamily="34" charset="0"/>
                <a:cs typeface="Arial" pitchFamily="34" charset="0"/>
              </a:rPr>
              <a:t> </a:t>
            </a:r>
            <a:r>
              <a:rPr lang="ru-RU" sz="2000" dirty="0" err="1">
                <a:latin typeface="Arial" pitchFamily="34" charset="0"/>
                <a:cs typeface="Arial" pitchFamily="34" charset="0"/>
              </a:rPr>
              <a:t>Есік</a:t>
            </a:r>
            <a:r>
              <a:rPr lang="ru-RU" sz="2000" dirty="0">
                <a:latin typeface="Arial" pitchFamily="34" charset="0"/>
                <a:cs typeface="Arial" pitchFamily="34" charset="0"/>
              </a:rPr>
              <a:t>  </a:t>
            </a:r>
            <a:r>
              <a:rPr lang="ru-RU" sz="2000" dirty="0" err="1">
                <a:latin typeface="Arial" pitchFamily="34" charset="0"/>
                <a:cs typeface="Arial" pitchFamily="34" charset="0"/>
              </a:rPr>
              <a:t>қорғанынан</a:t>
            </a:r>
            <a:r>
              <a:rPr lang="ru-RU" sz="2000" dirty="0">
                <a:latin typeface="Arial" pitchFamily="34" charset="0"/>
                <a:cs typeface="Arial" pitchFamily="34" charset="0"/>
              </a:rPr>
              <a:t> </a:t>
            </a:r>
            <a:r>
              <a:rPr lang="ru-RU" sz="2000" dirty="0" err="1">
                <a:latin typeface="Arial" pitchFamily="34" charset="0"/>
                <a:cs typeface="Arial" pitchFamily="34" charset="0"/>
              </a:rPr>
              <a:t>табылған</a:t>
            </a:r>
            <a:r>
              <a:rPr lang="ru-RU" sz="2000" dirty="0">
                <a:latin typeface="Arial" pitchFamily="34" charset="0"/>
                <a:cs typeface="Arial" pitchFamily="34" charset="0"/>
              </a:rPr>
              <a:t> Алтын </a:t>
            </a:r>
            <a:r>
              <a:rPr lang="ru-RU" sz="2000" dirty="0" err="1">
                <a:latin typeface="Arial" pitchFamily="34" charset="0"/>
                <a:cs typeface="Arial" pitchFamily="34" charset="0"/>
              </a:rPr>
              <a:t>адамның</a:t>
            </a:r>
            <a:r>
              <a:rPr lang="ru-RU" sz="2000" dirty="0">
                <a:latin typeface="Arial" pitchFamily="34" charset="0"/>
                <a:cs typeface="Arial" pitchFamily="34" charset="0"/>
              </a:rPr>
              <a:t> </a:t>
            </a:r>
            <a:r>
              <a:rPr lang="ru-RU" sz="2000" dirty="0" err="1">
                <a:latin typeface="Arial" pitchFamily="34" charset="0"/>
                <a:cs typeface="Arial" pitchFamily="34" charset="0"/>
              </a:rPr>
              <a:t>реконструкциясы</a:t>
            </a:r>
            <a:r>
              <a:rPr lang="ru-RU" sz="2000" dirty="0">
                <a:latin typeface="Arial" pitchFamily="34" charset="0"/>
                <a:cs typeface="Arial" pitchFamily="34" charset="0"/>
              </a:rPr>
              <a:t>.</a:t>
            </a:r>
          </a:p>
          <a:p>
            <a:endParaRPr lang="ru-RU" sz="2000" dirty="0"/>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1340768"/>
            <a:ext cx="3312368" cy="2088232"/>
          </a:xfrm>
          <a:prstGeom prst="rect">
            <a:avLst/>
          </a:prstGeom>
        </p:spPr>
      </p:pic>
      <p:pic>
        <p:nvPicPr>
          <p:cNvPr id="5" name="Picture 2" descr="ÐÐ°ÑÑÐ¸Ð½ÐºÐ¸ Ð¿Ð¾ Ð·Ð°Ð¿ÑÐ¾ÑÑ Ð°Ð»ÑÑÐ½ Ð°Ð´Ð°Ð¼"/>
          <p:cNvPicPr>
            <a:picLocks noChangeAspect="1" noChangeArrowheads="1"/>
          </p:cNvPicPr>
          <p:nvPr/>
        </p:nvPicPr>
        <p:blipFill>
          <a:blip r:embed="rId3" cstate="print"/>
          <a:srcRect/>
          <a:stretch>
            <a:fillRect/>
          </a:stretch>
        </p:blipFill>
        <p:spPr bwMode="auto">
          <a:xfrm>
            <a:off x="4572000" y="1340768"/>
            <a:ext cx="2786082" cy="2272986"/>
          </a:xfrm>
          <a:prstGeom prst="rect">
            <a:avLst/>
          </a:prstGeom>
          <a:noFill/>
        </p:spPr>
      </p:pic>
    </p:spTree>
    <p:extLst>
      <p:ext uri="{BB962C8B-B14F-4D97-AF65-F5344CB8AC3E}">
        <p14:creationId xmlns:p14="http://schemas.microsoft.com/office/powerpoint/2010/main" val="4265680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75656" y="692696"/>
            <a:ext cx="6984776" cy="369332"/>
          </a:xfrm>
          <a:prstGeom prst="rect">
            <a:avLst/>
          </a:prstGeom>
        </p:spPr>
        <p:txBody>
          <a:bodyPr wrap="square">
            <a:spAutoFit/>
          </a:bodyPr>
          <a:lstStyle/>
          <a:p>
            <a:r>
              <a:rPr lang="ru-RU" b="1" dirty="0">
                <a:solidFill>
                  <a:schemeClr val="accent1"/>
                </a:solidFill>
                <a:latin typeface="Arial" pitchFamily="34" charset="0"/>
                <a:cs typeface="Arial" pitchFamily="34" charset="0"/>
              </a:rPr>
              <a:t>1999 </a:t>
            </a:r>
            <a:r>
              <a:rPr lang="ru-RU" b="1" dirty="0" err="1">
                <a:solidFill>
                  <a:schemeClr val="accent1"/>
                </a:solidFill>
                <a:latin typeface="Arial" pitchFamily="34" charset="0"/>
                <a:cs typeface="Arial" pitchFamily="34" charset="0"/>
              </a:rPr>
              <a:t>жыл</a:t>
            </a:r>
            <a:r>
              <a:rPr lang="ru-RU" b="1" dirty="0">
                <a:solidFill>
                  <a:schemeClr val="accent1"/>
                </a:solidFill>
                <a:latin typeface="Arial" pitchFamily="34" charset="0"/>
                <a:cs typeface="Arial" pitchFamily="34" charset="0"/>
              </a:rPr>
              <a:t> – </a:t>
            </a:r>
            <a:r>
              <a:rPr lang="ru-RU" b="1" dirty="0" err="1">
                <a:solidFill>
                  <a:schemeClr val="accent1"/>
                </a:solidFill>
                <a:latin typeface="Arial" pitchFamily="34" charset="0"/>
                <a:cs typeface="Arial" pitchFamily="34" charset="0"/>
              </a:rPr>
              <a:t>Ұрпақтар</a:t>
            </a:r>
            <a:r>
              <a:rPr lang="ru-RU" b="1" dirty="0">
                <a:solidFill>
                  <a:schemeClr val="accent1"/>
                </a:solidFill>
                <a:latin typeface="Arial" pitchFamily="34" charset="0"/>
                <a:cs typeface="Arial" pitchFamily="34" charset="0"/>
              </a:rPr>
              <a:t> </a:t>
            </a:r>
            <a:r>
              <a:rPr lang="ru-RU" b="1" dirty="0" err="1">
                <a:solidFill>
                  <a:schemeClr val="accent1"/>
                </a:solidFill>
                <a:latin typeface="Arial" pitchFamily="34" charset="0"/>
                <a:cs typeface="Arial" pitchFamily="34" charset="0"/>
              </a:rPr>
              <a:t>бірлігі</a:t>
            </a:r>
            <a:r>
              <a:rPr lang="ru-RU" b="1" dirty="0">
                <a:solidFill>
                  <a:schemeClr val="accent1"/>
                </a:solidFill>
                <a:latin typeface="Arial" pitchFamily="34" charset="0"/>
                <a:cs typeface="Arial" pitchFamily="34" charset="0"/>
              </a:rPr>
              <a:t> мен </a:t>
            </a:r>
            <a:r>
              <a:rPr lang="ru-RU" b="1" dirty="0" err="1">
                <a:solidFill>
                  <a:schemeClr val="accent1"/>
                </a:solidFill>
                <a:latin typeface="Arial" pitchFamily="34" charset="0"/>
                <a:cs typeface="Arial" pitchFamily="34" charset="0"/>
              </a:rPr>
              <a:t>сабақтастығы</a:t>
            </a:r>
            <a:r>
              <a:rPr lang="ru-RU" b="1" dirty="0">
                <a:solidFill>
                  <a:schemeClr val="accent1"/>
                </a:solidFill>
                <a:latin typeface="Arial" pitchFamily="34" charset="0"/>
                <a:cs typeface="Arial" pitchFamily="34" charset="0"/>
              </a:rPr>
              <a:t> </a:t>
            </a:r>
            <a:r>
              <a:rPr lang="ru-RU" b="1" dirty="0" err="1">
                <a:solidFill>
                  <a:schemeClr val="accent1"/>
                </a:solidFill>
                <a:latin typeface="Arial" pitchFamily="34" charset="0"/>
                <a:cs typeface="Arial" pitchFamily="34" charset="0"/>
              </a:rPr>
              <a:t>жылы</a:t>
            </a:r>
            <a:endParaRPr lang="ru-RU" dirty="0"/>
          </a:p>
        </p:txBody>
      </p:sp>
      <p:sp>
        <p:nvSpPr>
          <p:cNvPr id="3" name="Прямоугольник 2"/>
          <p:cNvSpPr/>
          <p:nvPr/>
        </p:nvSpPr>
        <p:spPr>
          <a:xfrm>
            <a:off x="1115616" y="1196752"/>
            <a:ext cx="7560840" cy="2862322"/>
          </a:xfrm>
          <a:prstGeom prst="rect">
            <a:avLst/>
          </a:prstGeom>
        </p:spPr>
        <p:txBody>
          <a:bodyPr wrap="square">
            <a:spAutoFit/>
          </a:bodyPr>
          <a:lstStyle/>
          <a:p>
            <a:r>
              <a:rPr lang="ru-RU" dirty="0">
                <a:latin typeface="Arial" pitchFamily="34" charset="0"/>
                <a:cs typeface="Arial" pitchFamily="34" charset="0"/>
              </a:rPr>
              <a:t>6 </a:t>
            </a:r>
            <a:r>
              <a:rPr lang="ru-RU" dirty="0" err="1">
                <a:latin typeface="Arial" pitchFamily="34" charset="0"/>
                <a:cs typeface="Arial" pitchFamily="34" charset="0"/>
              </a:rPr>
              <a:t>томдық</a:t>
            </a:r>
            <a:r>
              <a:rPr lang="ru-RU" dirty="0">
                <a:latin typeface="Arial" pitchFamily="34" charset="0"/>
                <a:cs typeface="Arial" pitchFamily="34" charset="0"/>
              </a:rPr>
              <a:t> "</a:t>
            </a:r>
            <a:r>
              <a:rPr lang="ru-RU" dirty="0" err="1">
                <a:latin typeface="Arial" pitchFamily="34" charset="0"/>
                <a:cs typeface="Arial" pitchFamily="34" charset="0"/>
              </a:rPr>
              <a:t>Қазақстан</a:t>
            </a:r>
            <a:r>
              <a:rPr lang="ru-RU" dirty="0">
                <a:latin typeface="Arial" pitchFamily="34" charset="0"/>
                <a:cs typeface="Arial" pitchFamily="34" charset="0"/>
              </a:rPr>
              <a:t> </a:t>
            </a:r>
            <a:r>
              <a:rPr lang="ru-RU" dirty="0" err="1">
                <a:latin typeface="Arial" pitchFamily="34" charset="0"/>
                <a:cs typeface="Arial" pitchFamily="34" charset="0"/>
              </a:rPr>
              <a:t>ұлттық</a:t>
            </a:r>
            <a:r>
              <a:rPr lang="ru-RU" dirty="0">
                <a:latin typeface="Arial" pitchFamily="34" charset="0"/>
                <a:cs typeface="Arial" pitchFamily="34" charset="0"/>
              </a:rPr>
              <a:t> </a:t>
            </a:r>
            <a:r>
              <a:rPr lang="ru-RU" dirty="0" err="1">
                <a:latin typeface="Arial" pitchFamily="34" charset="0"/>
                <a:cs typeface="Arial" pitchFamily="34" charset="0"/>
              </a:rPr>
              <a:t>энциклопедиясының</a:t>
            </a:r>
            <a:r>
              <a:rPr lang="ru-RU" dirty="0">
                <a:latin typeface="Arial" pitchFamily="34" charset="0"/>
                <a:cs typeface="Arial" pitchFamily="34" charset="0"/>
              </a:rPr>
              <a:t>”</a:t>
            </a:r>
            <a:br>
              <a:rPr lang="ru-RU" dirty="0">
                <a:latin typeface="Arial" pitchFamily="34" charset="0"/>
                <a:cs typeface="Arial" pitchFamily="34" charset="0"/>
              </a:rPr>
            </a:br>
            <a:r>
              <a:rPr lang="ru-RU" dirty="0">
                <a:latin typeface="Arial" pitchFamily="34" charset="0"/>
                <a:cs typeface="Arial" pitchFamily="34" charset="0"/>
              </a:rPr>
              <a:t> І </a:t>
            </a:r>
            <a:r>
              <a:rPr lang="ru-RU" dirty="0" err="1">
                <a:latin typeface="Arial" pitchFamily="34" charset="0"/>
                <a:cs typeface="Arial" pitchFamily="34" charset="0"/>
              </a:rPr>
              <a:t>томы</a:t>
            </a:r>
            <a:r>
              <a:rPr lang="ru-RU" dirty="0">
                <a:latin typeface="Arial" pitchFamily="34" charset="0"/>
                <a:cs typeface="Arial" pitchFamily="34" charset="0"/>
              </a:rPr>
              <a:t>, М. </a:t>
            </a:r>
            <a:r>
              <a:rPr lang="ru-RU" dirty="0" err="1">
                <a:latin typeface="Arial" pitchFamily="34" charset="0"/>
                <a:cs typeface="Arial" pitchFamily="34" charset="0"/>
              </a:rPr>
              <a:t>Шоқай</a:t>
            </a:r>
            <a:r>
              <a:rPr lang="ru-RU" dirty="0">
                <a:latin typeface="Arial" pitchFamily="34" charset="0"/>
                <a:cs typeface="Arial" pitchFamily="34" charset="0"/>
              </a:rPr>
              <a:t> </a:t>
            </a:r>
            <a:r>
              <a:rPr lang="ru-RU" dirty="0" err="1">
                <a:latin typeface="Arial" pitchFamily="34" charset="0"/>
                <a:cs typeface="Arial" pitchFamily="34" charset="0"/>
              </a:rPr>
              <a:t>шығармаларының</a:t>
            </a:r>
            <a:r>
              <a:rPr lang="ru-RU" dirty="0">
                <a:latin typeface="Arial" pitchFamily="34" charset="0"/>
                <a:cs typeface="Arial" pitchFamily="34" charset="0"/>
              </a:rPr>
              <a:t> </a:t>
            </a:r>
            <a:r>
              <a:rPr lang="ru-RU" dirty="0" err="1">
                <a:latin typeface="Arial" pitchFamily="34" charset="0"/>
                <a:cs typeface="Arial" pitchFamily="34" charset="0"/>
              </a:rPr>
              <a:t>екі</a:t>
            </a:r>
            <a:r>
              <a:rPr lang="ru-RU" dirty="0">
                <a:latin typeface="Arial" pitchFamily="34" charset="0"/>
                <a:cs typeface="Arial" pitchFamily="34" charset="0"/>
              </a:rPr>
              <a:t> </a:t>
            </a:r>
            <a:r>
              <a:rPr lang="ru-RU" dirty="0" err="1">
                <a:latin typeface="Arial" pitchFamily="34" charset="0"/>
                <a:cs typeface="Arial" pitchFamily="34" charset="0"/>
              </a:rPr>
              <a:t>томдығы</a:t>
            </a:r>
            <a:r>
              <a:rPr lang="ru-RU" dirty="0">
                <a:latin typeface="Arial" pitchFamily="34" charset="0"/>
                <a:cs typeface="Arial" pitchFamily="34" charset="0"/>
              </a:rPr>
              <a:t> </a:t>
            </a:r>
            <a:r>
              <a:rPr lang="ru-RU" dirty="0" err="1" smtClean="0">
                <a:latin typeface="Arial" pitchFamily="34" charset="0"/>
                <a:cs typeface="Arial" pitchFamily="34" charset="0"/>
              </a:rPr>
              <a:t>шықты</a:t>
            </a:r>
            <a:endParaRPr lang="ru-RU" dirty="0" smtClean="0">
              <a:latin typeface="Arial" pitchFamily="34" charset="0"/>
              <a:cs typeface="Arial" pitchFamily="34" charset="0"/>
            </a:endParaRPr>
          </a:p>
          <a:p>
            <a:endParaRPr lang="ru-RU" b="1" dirty="0">
              <a:solidFill>
                <a:schemeClr val="accent1"/>
              </a:solidFill>
              <a:latin typeface="Arial" pitchFamily="34" charset="0"/>
              <a:cs typeface="Arial" pitchFamily="34" charset="0"/>
            </a:endParaRPr>
          </a:p>
          <a:p>
            <a:r>
              <a:rPr lang="ru-RU" b="1" dirty="0" err="1" smtClean="0">
                <a:solidFill>
                  <a:schemeClr val="accent1"/>
                </a:solidFill>
                <a:latin typeface="Arial" pitchFamily="34" charset="0"/>
                <a:cs typeface="Arial" pitchFamily="34" charset="0"/>
              </a:rPr>
              <a:t>Нұрсұлтан</a:t>
            </a:r>
            <a:r>
              <a:rPr lang="ru-RU" b="1" dirty="0" smtClean="0">
                <a:solidFill>
                  <a:schemeClr val="accent1"/>
                </a:solidFill>
                <a:latin typeface="Arial" pitchFamily="34" charset="0"/>
                <a:cs typeface="Arial" pitchFamily="34" charset="0"/>
              </a:rPr>
              <a:t> </a:t>
            </a:r>
            <a:r>
              <a:rPr lang="ru-RU" b="1" dirty="0" err="1">
                <a:solidFill>
                  <a:schemeClr val="accent1"/>
                </a:solidFill>
                <a:latin typeface="Arial" pitchFamily="34" charset="0"/>
                <a:cs typeface="Arial" pitchFamily="34" charset="0"/>
              </a:rPr>
              <a:t>Назарбаевтың</a:t>
            </a:r>
            <a:r>
              <a:rPr lang="ru-RU" b="1" dirty="0">
                <a:solidFill>
                  <a:schemeClr val="accent1"/>
                </a:solidFill>
                <a:latin typeface="Arial" pitchFamily="34" charset="0"/>
                <a:cs typeface="Arial" pitchFamily="34" charset="0"/>
              </a:rPr>
              <a:t> </a:t>
            </a:r>
            <a:r>
              <a:rPr lang="ru-RU" b="1" dirty="0" err="1">
                <a:solidFill>
                  <a:schemeClr val="accent1"/>
                </a:solidFill>
                <a:latin typeface="Arial" pitchFamily="34" charset="0"/>
                <a:cs typeface="Arial" pitchFamily="34" charset="0"/>
              </a:rPr>
              <a:t>тарих</a:t>
            </a:r>
            <a:r>
              <a:rPr lang="ru-RU" b="1" dirty="0">
                <a:solidFill>
                  <a:schemeClr val="accent1"/>
                </a:solidFill>
                <a:latin typeface="Arial" pitchFamily="34" charset="0"/>
                <a:cs typeface="Arial" pitchFamily="34" charset="0"/>
              </a:rPr>
              <a:t> </a:t>
            </a:r>
            <a:r>
              <a:rPr lang="ru-RU" b="1" dirty="0" err="1">
                <a:solidFill>
                  <a:schemeClr val="accent1"/>
                </a:solidFill>
                <a:latin typeface="Arial" pitchFamily="34" charset="0"/>
                <a:cs typeface="Arial" pitchFamily="34" charset="0"/>
              </a:rPr>
              <a:t>және</a:t>
            </a:r>
            <a:r>
              <a:rPr lang="ru-RU" b="1" dirty="0">
                <a:solidFill>
                  <a:schemeClr val="accent1"/>
                </a:solidFill>
                <a:latin typeface="Arial" pitchFamily="34" charset="0"/>
                <a:cs typeface="Arial" pitchFamily="34" charset="0"/>
              </a:rPr>
              <a:t> </a:t>
            </a:r>
            <a:r>
              <a:rPr lang="ru-RU" b="1" dirty="0" err="1">
                <a:solidFill>
                  <a:schemeClr val="accent1"/>
                </a:solidFill>
                <a:latin typeface="Arial" pitchFamily="34" charset="0"/>
                <a:cs typeface="Arial" pitchFamily="34" charset="0"/>
              </a:rPr>
              <a:t>тарихи</a:t>
            </a:r>
            <a:r>
              <a:rPr lang="ru-RU" b="1" dirty="0">
                <a:solidFill>
                  <a:schemeClr val="accent1"/>
                </a:solidFill>
                <a:latin typeface="Arial" pitchFamily="34" charset="0"/>
                <a:cs typeface="Arial" pitchFamily="34" charset="0"/>
              </a:rPr>
              <a:t> </a:t>
            </a:r>
            <a:r>
              <a:rPr lang="ru-RU" b="1" dirty="0" err="1">
                <a:solidFill>
                  <a:schemeClr val="accent1"/>
                </a:solidFill>
                <a:latin typeface="Arial" pitchFamily="34" charset="0"/>
                <a:cs typeface="Arial" pitchFamily="34" charset="0"/>
              </a:rPr>
              <a:t>оқиғаларға</a:t>
            </a:r>
            <a:r>
              <a:rPr lang="ru-RU" b="1" dirty="0">
                <a:solidFill>
                  <a:schemeClr val="accent1"/>
                </a:solidFill>
                <a:latin typeface="Arial" pitchFamily="34" charset="0"/>
                <a:cs typeface="Arial" pitchFamily="34" charset="0"/>
              </a:rPr>
              <a:t> </a:t>
            </a:r>
            <a:r>
              <a:rPr lang="ru-RU" b="1" dirty="0" err="1">
                <a:solidFill>
                  <a:schemeClr val="accent1"/>
                </a:solidFill>
                <a:latin typeface="Arial" pitchFamily="34" charset="0"/>
                <a:cs typeface="Arial" pitchFamily="34" charset="0"/>
              </a:rPr>
              <a:t>арналған</a:t>
            </a:r>
            <a:r>
              <a:rPr lang="ru-RU" b="1" dirty="0">
                <a:solidFill>
                  <a:schemeClr val="accent1"/>
                </a:solidFill>
                <a:latin typeface="Arial" pitchFamily="34" charset="0"/>
                <a:cs typeface="Arial" pitchFamily="34" charset="0"/>
              </a:rPr>
              <a:t> «</a:t>
            </a:r>
            <a:r>
              <a:rPr lang="ru-RU" b="1" dirty="0" err="1">
                <a:solidFill>
                  <a:schemeClr val="accent1"/>
                </a:solidFill>
                <a:latin typeface="Arial" pitchFamily="34" charset="0"/>
                <a:cs typeface="Arial" pitchFamily="34" charset="0"/>
              </a:rPr>
              <a:t>Тарих</a:t>
            </a:r>
            <a:r>
              <a:rPr lang="ru-RU" b="1" dirty="0">
                <a:solidFill>
                  <a:schemeClr val="accent1"/>
                </a:solidFill>
                <a:latin typeface="Arial" pitchFamily="34" charset="0"/>
                <a:cs typeface="Arial" pitchFamily="34" charset="0"/>
              </a:rPr>
              <a:t> </a:t>
            </a:r>
            <a:r>
              <a:rPr lang="ru-RU" b="1" dirty="0" err="1">
                <a:solidFill>
                  <a:schemeClr val="accent1"/>
                </a:solidFill>
                <a:latin typeface="Arial" pitchFamily="34" charset="0"/>
                <a:cs typeface="Arial" pitchFamily="34" charset="0"/>
              </a:rPr>
              <a:t>толқынында</a:t>
            </a:r>
            <a:r>
              <a:rPr lang="ru-RU" b="1" dirty="0">
                <a:solidFill>
                  <a:schemeClr val="accent1"/>
                </a:solidFill>
                <a:latin typeface="Arial" pitchFamily="34" charset="0"/>
                <a:cs typeface="Arial" pitchFamily="34" charset="0"/>
              </a:rPr>
              <a:t>» </a:t>
            </a:r>
            <a:r>
              <a:rPr lang="ru-RU" b="1" dirty="0" err="1" smtClean="0">
                <a:solidFill>
                  <a:schemeClr val="accent1"/>
                </a:solidFill>
                <a:latin typeface="Arial" pitchFamily="34" charset="0"/>
                <a:cs typeface="Arial" pitchFamily="34" charset="0"/>
              </a:rPr>
              <a:t>кітабы</a:t>
            </a:r>
            <a:endParaRPr lang="ru-RU" b="1" dirty="0" smtClean="0">
              <a:solidFill>
                <a:schemeClr val="accent1"/>
              </a:solidFill>
              <a:latin typeface="Arial" pitchFamily="34" charset="0"/>
              <a:cs typeface="Arial" pitchFamily="34" charset="0"/>
            </a:endParaRPr>
          </a:p>
          <a:p>
            <a:r>
              <a:rPr lang="ru-RU" dirty="0" err="1" smtClean="0">
                <a:latin typeface="Arial" pitchFamily="34" charset="0"/>
                <a:cs typeface="Arial" pitchFamily="34" charset="0"/>
              </a:rPr>
              <a:t>Шығармада</a:t>
            </a:r>
            <a:r>
              <a:rPr lang="ru-RU" dirty="0" smtClean="0">
                <a:latin typeface="Arial" pitchFamily="34" charset="0"/>
                <a:cs typeface="Arial" pitchFamily="34" charset="0"/>
              </a:rPr>
              <a:t> </a:t>
            </a:r>
            <a:r>
              <a:rPr lang="ru-RU" dirty="0">
                <a:latin typeface="Arial" pitchFamily="34" charset="0"/>
                <a:cs typeface="Arial" pitchFamily="34" charset="0"/>
              </a:rPr>
              <a:t>автор </a:t>
            </a:r>
            <a:r>
              <a:rPr lang="ru-RU" dirty="0" err="1">
                <a:latin typeface="Arial" pitchFamily="34" charset="0"/>
                <a:cs typeface="Arial" pitchFamily="34" charset="0"/>
              </a:rPr>
              <a:t>Қазақстан</a:t>
            </a:r>
            <a:r>
              <a:rPr lang="ru-RU" dirty="0">
                <a:latin typeface="Arial" pitchFamily="34" charset="0"/>
                <a:cs typeface="Arial" pitchFamily="34" charset="0"/>
              </a:rPr>
              <a:t> </a:t>
            </a:r>
            <a:r>
              <a:rPr lang="ru-RU" dirty="0" err="1">
                <a:latin typeface="Arial" pitchFamily="34" charset="0"/>
                <a:cs typeface="Arial" pitchFamily="34" charset="0"/>
              </a:rPr>
              <a:t>аумағында</a:t>
            </a:r>
            <a:r>
              <a:rPr lang="ru-RU" dirty="0">
                <a:latin typeface="Arial" pitchFamily="34" charset="0"/>
                <a:cs typeface="Arial" pitchFamily="34" charset="0"/>
              </a:rPr>
              <a:t> </a:t>
            </a:r>
            <a:r>
              <a:rPr lang="ru-RU" dirty="0" err="1">
                <a:latin typeface="Arial" pitchFamily="34" charset="0"/>
                <a:cs typeface="Arial" pitchFamily="34" charset="0"/>
              </a:rPr>
              <a:t>орын</a:t>
            </a:r>
            <a:r>
              <a:rPr lang="ru-RU" dirty="0">
                <a:latin typeface="Arial" pitchFamily="34" charset="0"/>
                <a:cs typeface="Arial" pitchFamily="34" charset="0"/>
              </a:rPr>
              <a:t> </a:t>
            </a:r>
            <a:r>
              <a:rPr lang="ru-RU" dirty="0" err="1">
                <a:latin typeface="Arial" pitchFamily="34" charset="0"/>
                <a:cs typeface="Arial" pitchFamily="34" charset="0"/>
              </a:rPr>
              <a:t>алған</a:t>
            </a:r>
            <a:r>
              <a:rPr lang="ru-RU" dirty="0">
                <a:latin typeface="Arial" pitchFamily="34" charset="0"/>
                <a:cs typeface="Arial" pitchFamily="34" charset="0"/>
              </a:rPr>
              <a:t> </a:t>
            </a:r>
            <a:r>
              <a:rPr lang="ru-RU" dirty="0" err="1">
                <a:latin typeface="Arial" pitchFamily="34" charset="0"/>
                <a:cs typeface="Arial" pitchFamily="34" charset="0"/>
              </a:rPr>
              <a:t>барша</a:t>
            </a:r>
            <a:r>
              <a:rPr lang="ru-RU" dirty="0">
                <a:latin typeface="Arial" pitchFamily="34" charset="0"/>
                <a:cs typeface="Arial" pitchFamily="34" charset="0"/>
              </a:rPr>
              <a:t> </a:t>
            </a:r>
            <a:r>
              <a:rPr lang="ru-RU" dirty="0" err="1">
                <a:latin typeface="Arial" pitchFamily="34" charset="0"/>
                <a:cs typeface="Arial" pitchFamily="34" charset="0"/>
              </a:rPr>
              <a:t>тарихи</a:t>
            </a:r>
            <a:r>
              <a:rPr lang="ru-RU" dirty="0">
                <a:latin typeface="Arial" pitchFamily="34" charset="0"/>
                <a:cs typeface="Arial" pitchFamily="34" charset="0"/>
              </a:rPr>
              <a:t> </a:t>
            </a:r>
            <a:r>
              <a:rPr lang="ru-RU" dirty="0" err="1">
                <a:latin typeface="Arial" pitchFamily="34" charset="0"/>
                <a:cs typeface="Arial" pitchFamily="34" charset="0"/>
              </a:rPr>
              <a:t>оқиғаларға</a:t>
            </a:r>
            <a:r>
              <a:rPr lang="ru-RU" dirty="0">
                <a:latin typeface="Arial" pitchFamily="34" charset="0"/>
                <a:cs typeface="Arial" pitchFamily="34" charset="0"/>
              </a:rPr>
              <a:t> </a:t>
            </a:r>
            <a:r>
              <a:rPr lang="ru-RU" dirty="0" err="1">
                <a:latin typeface="Arial" pitchFamily="34" charset="0"/>
                <a:cs typeface="Arial" pitchFamily="34" charset="0"/>
              </a:rPr>
              <a:t>жеке-жеке</a:t>
            </a:r>
            <a:r>
              <a:rPr lang="ru-RU" dirty="0">
                <a:latin typeface="Arial" pitchFamily="34" charset="0"/>
                <a:cs typeface="Arial" pitchFamily="34" charset="0"/>
              </a:rPr>
              <a:t> </a:t>
            </a:r>
            <a:r>
              <a:rPr lang="ru-RU" dirty="0" err="1">
                <a:latin typeface="Arial" pitchFamily="34" charset="0"/>
                <a:cs typeface="Arial" pitchFamily="34" charset="0"/>
              </a:rPr>
              <a:t>тоқталған</a:t>
            </a:r>
            <a:r>
              <a:rPr lang="ru-RU" dirty="0">
                <a:latin typeface="Arial" pitchFamily="34" charset="0"/>
                <a:cs typeface="Arial" pitchFamily="34" charset="0"/>
              </a:rPr>
              <a:t>. </a:t>
            </a:r>
            <a:endParaRPr lang="ru-RU" dirty="0" smtClean="0">
              <a:latin typeface="Arial" pitchFamily="34" charset="0"/>
              <a:cs typeface="Arial" pitchFamily="34" charset="0"/>
            </a:endParaRPr>
          </a:p>
          <a:p>
            <a:endParaRPr lang="ru-RU" b="1" dirty="0" smtClean="0">
              <a:solidFill>
                <a:schemeClr val="accent1"/>
              </a:solidFill>
              <a:latin typeface="Arial" pitchFamily="34" charset="0"/>
              <a:cs typeface="Arial" pitchFamily="34" charset="0"/>
            </a:endParaRPr>
          </a:p>
          <a:p>
            <a:endParaRPr lang="ru-RU" dirty="0" smtClean="0"/>
          </a:p>
          <a:p>
            <a:endParaRPr lang="ru-RU" dirty="0"/>
          </a:p>
        </p:txBody>
      </p:sp>
      <p:sp>
        <p:nvSpPr>
          <p:cNvPr id="4" name="Прямоугольник 3"/>
          <p:cNvSpPr/>
          <p:nvPr/>
        </p:nvSpPr>
        <p:spPr>
          <a:xfrm>
            <a:off x="1115616" y="2967335"/>
            <a:ext cx="5742384" cy="369332"/>
          </a:xfrm>
          <a:prstGeom prst="rect">
            <a:avLst/>
          </a:prstGeom>
        </p:spPr>
        <p:txBody>
          <a:bodyPr wrap="square">
            <a:spAutoFit/>
          </a:bodyPr>
          <a:lstStyle/>
          <a:p>
            <a:endParaRPr lang="ru-RU" dirty="0"/>
          </a:p>
        </p:txBody>
      </p:sp>
      <p:pic>
        <p:nvPicPr>
          <p:cNvPr id="5" name="Рисунок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5616" y="3247811"/>
            <a:ext cx="2828356" cy="3125594"/>
          </a:xfrm>
          <a:prstGeom prst="rect">
            <a:avLst/>
          </a:prstGeom>
        </p:spPr>
      </p:pic>
    </p:spTree>
    <p:extLst>
      <p:ext uri="{BB962C8B-B14F-4D97-AF65-F5344CB8AC3E}">
        <p14:creationId xmlns:p14="http://schemas.microsoft.com/office/powerpoint/2010/main" val="1177714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87624" y="1582341"/>
            <a:ext cx="7272808" cy="4801314"/>
          </a:xfrm>
          <a:prstGeom prst="rect">
            <a:avLst/>
          </a:prstGeom>
        </p:spPr>
        <p:txBody>
          <a:bodyPr wrap="square">
            <a:spAutoFit/>
          </a:bodyPr>
          <a:lstStyle/>
          <a:p>
            <a:endParaRPr lang="ru-RU" dirty="0" smtClean="0">
              <a:latin typeface="Arial" pitchFamily="34" charset="0"/>
              <a:cs typeface="Arial" pitchFamily="34" charset="0"/>
            </a:endParaRPr>
          </a:p>
          <a:p>
            <a:endParaRPr lang="ru-RU" dirty="0">
              <a:latin typeface="Arial" pitchFamily="34" charset="0"/>
              <a:cs typeface="Arial" pitchFamily="34" charset="0"/>
            </a:endParaRPr>
          </a:p>
          <a:p>
            <a:endParaRPr lang="ru-RU" dirty="0" smtClean="0">
              <a:latin typeface="Arial" pitchFamily="34" charset="0"/>
              <a:cs typeface="Arial" pitchFamily="34" charset="0"/>
            </a:endParaRPr>
          </a:p>
          <a:p>
            <a:endParaRPr lang="ru-RU" dirty="0" smtClean="0">
              <a:latin typeface="Arial" pitchFamily="34" charset="0"/>
              <a:cs typeface="Arial" pitchFamily="34" charset="0"/>
            </a:endParaRPr>
          </a:p>
          <a:p>
            <a:r>
              <a:rPr lang="ru-RU" dirty="0" err="1" smtClean="0">
                <a:latin typeface="Arial" pitchFamily="34" charset="0"/>
                <a:cs typeface="Arial" pitchFamily="34" charset="0"/>
              </a:rPr>
              <a:t>Мұнда</a:t>
            </a:r>
            <a:r>
              <a:rPr lang="ru-RU" dirty="0" smtClean="0">
                <a:latin typeface="Arial" pitchFamily="34" charset="0"/>
                <a:cs typeface="Arial" pitchFamily="34" charset="0"/>
              </a:rPr>
              <a:t>,</a:t>
            </a:r>
            <a:endParaRPr lang="ru-RU" dirty="0">
              <a:latin typeface="Arial" pitchFamily="34" charset="0"/>
              <a:cs typeface="Arial" pitchFamily="34" charset="0"/>
            </a:endParaRPr>
          </a:p>
          <a:p>
            <a:r>
              <a:rPr lang="ru-RU" dirty="0" err="1">
                <a:latin typeface="Arial" pitchFamily="34" charset="0"/>
                <a:cs typeface="Arial" pitchFamily="34" charset="0"/>
              </a:rPr>
              <a:t>ғұндардың</a:t>
            </a:r>
            <a:r>
              <a:rPr lang="ru-RU" dirty="0">
                <a:latin typeface="Arial" pitchFamily="34" charset="0"/>
                <a:cs typeface="Arial" pitchFamily="34" charset="0"/>
              </a:rPr>
              <a:t>;</a:t>
            </a:r>
          </a:p>
          <a:p>
            <a:r>
              <a:rPr lang="ru-RU" dirty="0" err="1">
                <a:latin typeface="Arial" pitchFamily="34" charset="0"/>
                <a:cs typeface="Arial" pitchFamily="34" charset="0"/>
              </a:rPr>
              <a:t>түркі</a:t>
            </a:r>
            <a:r>
              <a:rPr lang="ru-RU" dirty="0">
                <a:latin typeface="Arial" pitchFamily="34" charset="0"/>
                <a:cs typeface="Arial" pitchFamily="34" charset="0"/>
              </a:rPr>
              <a:t> </a:t>
            </a:r>
            <a:r>
              <a:rPr lang="ru-RU" dirty="0" err="1">
                <a:latin typeface="Arial" pitchFamily="34" charset="0"/>
                <a:cs typeface="Arial" pitchFamily="34" charset="0"/>
              </a:rPr>
              <a:t>қағанатының</a:t>
            </a:r>
            <a:r>
              <a:rPr lang="ru-RU" dirty="0">
                <a:latin typeface="Arial" pitchFamily="34" charset="0"/>
                <a:cs typeface="Arial" pitchFamily="34" charset="0"/>
              </a:rPr>
              <a:t>;</a:t>
            </a:r>
          </a:p>
          <a:p>
            <a:r>
              <a:rPr lang="ru-RU" dirty="0" err="1">
                <a:latin typeface="Arial" pitchFamily="34" charset="0"/>
                <a:cs typeface="Arial" pitchFamily="34" charset="0"/>
              </a:rPr>
              <a:t>қарлұқ</a:t>
            </a:r>
            <a:r>
              <a:rPr lang="ru-RU" dirty="0">
                <a:latin typeface="Arial" pitchFamily="34" charset="0"/>
                <a:cs typeface="Arial" pitchFamily="34" charset="0"/>
              </a:rPr>
              <a:t> </a:t>
            </a:r>
            <a:r>
              <a:rPr lang="ru-RU" dirty="0" err="1">
                <a:latin typeface="Arial" pitchFamily="34" charset="0"/>
                <a:cs typeface="Arial" pitchFamily="34" charset="0"/>
              </a:rPr>
              <a:t>мемлекеттінің</a:t>
            </a:r>
            <a:r>
              <a:rPr lang="ru-RU" dirty="0">
                <a:latin typeface="Arial" pitchFamily="34" charset="0"/>
                <a:cs typeface="Arial" pitchFamily="34" charset="0"/>
              </a:rPr>
              <a:t>; </a:t>
            </a:r>
          </a:p>
          <a:p>
            <a:r>
              <a:rPr lang="ru-RU" dirty="0" err="1">
                <a:latin typeface="Arial" pitchFamily="34" charset="0"/>
                <a:cs typeface="Arial" pitchFamily="34" charset="0"/>
              </a:rPr>
              <a:t>монғол</a:t>
            </a:r>
            <a:r>
              <a:rPr lang="ru-RU" dirty="0">
                <a:latin typeface="Arial" pitchFamily="34" charset="0"/>
                <a:cs typeface="Arial" pitchFamily="34" charset="0"/>
              </a:rPr>
              <a:t> </a:t>
            </a:r>
            <a:r>
              <a:rPr lang="ru-RU" dirty="0" err="1">
                <a:latin typeface="Arial" pitchFamily="34" charset="0"/>
                <a:cs typeface="Arial" pitchFamily="34" charset="0"/>
              </a:rPr>
              <a:t>хандары</a:t>
            </a:r>
            <a:r>
              <a:rPr lang="ru-RU" dirty="0">
                <a:latin typeface="Arial" pitchFamily="34" charset="0"/>
                <a:cs typeface="Arial" pitchFamily="34" charset="0"/>
              </a:rPr>
              <a:t> мен </a:t>
            </a:r>
            <a:r>
              <a:rPr lang="ru-RU" dirty="0" err="1">
                <a:latin typeface="Arial" pitchFamily="34" charset="0"/>
                <a:cs typeface="Arial" pitchFamily="34" charset="0"/>
              </a:rPr>
              <a:t>олардың</a:t>
            </a:r>
            <a:r>
              <a:rPr lang="ru-RU" dirty="0">
                <a:latin typeface="Arial" pitchFamily="34" charset="0"/>
                <a:cs typeface="Arial" pitchFamily="34" charset="0"/>
              </a:rPr>
              <a:t> </a:t>
            </a:r>
            <a:r>
              <a:rPr lang="ru-RU" dirty="0" err="1">
                <a:latin typeface="Arial" pitchFamily="34" charset="0"/>
                <a:cs typeface="Arial" pitchFamily="34" charset="0"/>
              </a:rPr>
              <a:t>мұрагер</a:t>
            </a:r>
            <a:r>
              <a:rPr lang="ru-RU" dirty="0">
                <a:latin typeface="Arial" pitchFamily="34" charset="0"/>
                <a:cs typeface="Arial" pitchFamily="34" charset="0"/>
              </a:rPr>
              <a:t> </a:t>
            </a:r>
            <a:r>
              <a:rPr lang="ru-RU" dirty="0" err="1">
                <a:latin typeface="Arial" pitchFamily="34" charset="0"/>
                <a:cs typeface="Arial" pitchFamily="34" charset="0"/>
              </a:rPr>
              <a:t>ұлыстарының</a:t>
            </a:r>
            <a:r>
              <a:rPr lang="ru-RU" dirty="0">
                <a:latin typeface="Arial" pitchFamily="34" charset="0"/>
                <a:cs typeface="Arial" pitchFamily="34" charset="0"/>
              </a:rPr>
              <a:t> – </a:t>
            </a:r>
            <a:r>
              <a:rPr lang="ru-RU" dirty="0" err="1">
                <a:latin typeface="Arial" pitchFamily="34" charset="0"/>
                <a:cs typeface="Arial" pitchFamily="34" charset="0"/>
              </a:rPr>
              <a:t>ғажайып</a:t>
            </a:r>
            <a:r>
              <a:rPr lang="ru-RU" dirty="0">
                <a:latin typeface="Arial" pitchFamily="34" charset="0"/>
                <a:cs typeface="Arial" pitchFamily="34" charset="0"/>
              </a:rPr>
              <a:t> </a:t>
            </a:r>
            <a:r>
              <a:rPr lang="ru-RU" dirty="0" err="1">
                <a:latin typeface="Arial" pitchFamily="34" charset="0"/>
                <a:cs typeface="Arial" pitchFamily="34" charset="0"/>
              </a:rPr>
              <a:t>астаналары</a:t>
            </a:r>
            <a:r>
              <a:rPr lang="ru-RU" dirty="0">
                <a:latin typeface="Arial" pitchFamily="34" charset="0"/>
                <a:cs typeface="Arial" pitchFamily="34" charset="0"/>
              </a:rPr>
              <a:t> </a:t>
            </a:r>
            <a:r>
              <a:rPr lang="ru-RU" dirty="0" err="1">
                <a:latin typeface="Arial" pitchFamily="34" charset="0"/>
                <a:cs typeface="Arial" pitchFamily="34" charset="0"/>
              </a:rPr>
              <a:t>пайда</a:t>
            </a:r>
            <a:r>
              <a:rPr lang="ru-RU" dirty="0">
                <a:latin typeface="Arial" pitchFamily="34" charset="0"/>
                <a:cs typeface="Arial" pitchFamily="34" charset="0"/>
              </a:rPr>
              <a:t> </a:t>
            </a:r>
            <a:r>
              <a:rPr lang="ru-RU" dirty="0" err="1">
                <a:latin typeface="Arial" pitchFamily="34" charset="0"/>
                <a:cs typeface="Arial" pitchFamily="34" charset="0"/>
              </a:rPr>
              <a:t>болды</a:t>
            </a:r>
            <a:r>
              <a:rPr lang="ru-RU" dirty="0" smtClean="0">
                <a:latin typeface="Arial" pitchFamily="34" charset="0"/>
                <a:cs typeface="Arial" pitchFamily="34" charset="0"/>
              </a:rPr>
              <a:t>.</a:t>
            </a:r>
            <a:r>
              <a:rPr lang="kk-KZ" dirty="0">
                <a:latin typeface="Arial" pitchFamily="34" charset="0"/>
                <a:cs typeface="Arial" pitchFamily="34" charset="0"/>
              </a:rPr>
              <a:t> </a:t>
            </a:r>
            <a:endParaRPr lang="kk-KZ" dirty="0" smtClean="0">
              <a:latin typeface="Arial" pitchFamily="34" charset="0"/>
              <a:cs typeface="Arial" pitchFamily="34" charset="0"/>
            </a:endParaRPr>
          </a:p>
          <a:p>
            <a:endParaRPr lang="kk-KZ" dirty="0">
              <a:latin typeface="Arial" pitchFamily="34" charset="0"/>
              <a:cs typeface="Arial" pitchFamily="34" charset="0"/>
            </a:endParaRPr>
          </a:p>
          <a:p>
            <a:r>
              <a:rPr lang="kk-KZ" dirty="0" smtClean="0">
                <a:latin typeface="Arial" pitchFamily="34" charset="0"/>
                <a:cs typeface="Arial" pitchFamily="34" charset="0"/>
              </a:rPr>
              <a:t>Орасан </a:t>
            </a:r>
            <a:r>
              <a:rPr lang="kk-KZ" dirty="0">
                <a:latin typeface="Arial" pitchFamily="34" charset="0"/>
                <a:cs typeface="Arial" pitchFamily="34" charset="0"/>
              </a:rPr>
              <a:t>зор Евразия құрылы</a:t>
            </a:r>
            <a:r>
              <a:rPr lang="ru-RU" dirty="0" err="1">
                <a:latin typeface="Arial" pitchFamily="34" charset="0"/>
                <a:cs typeface="Arial" pitchFamily="34" charset="0"/>
              </a:rPr>
              <a:t>ғы</a:t>
            </a:r>
            <a:r>
              <a:rPr lang="kk-KZ" dirty="0">
                <a:latin typeface="Arial" pitchFamily="34" charset="0"/>
                <a:cs typeface="Arial" pitchFamily="34" charset="0"/>
              </a:rPr>
              <a:t>ндағы орталық кең–байтақ алқапты сайын дала мен құмды шөлдер белдеуі алып жатты. Қазіргі Қазақстанның және оған шектес жатқан аймақтардың аумағында дүниеге келген алуан түрлі мәдениеттер әлемнің көптеген халықтарының дамуына айқындаушы ықпалын тигізді.</a:t>
            </a:r>
            <a:endParaRPr lang="ru-RU" dirty="0">
              <a:latin typeface="Arial" pitchFamily="34" charset="0"/>
              <a:cs typeface="Arial" pitchFamily="34" charset="0"/>
            </a:endParaRPr>
          </a:p>
          <a:p>
            <a:endParaRPr lang="ru-RU" dirty="0">
              <a:latin typeface="Arial" pitchFamily="34" charset="0"/>
              <a:cs typeface="Arial" pitchFamily="34" charset="0"/>
            </a:endParaRPr>
          </a:p>
        </p:txBody>
      </p:sp>
      <p:pic>
        <p:nvPicPr>
          <p:cNvPr id="3" name="Picture 2" descr="ÐÐ°ÑÑÐ¸Ð½ÐºÐ¸ Ð¿Ð¾ Ð·Ð°Ð¿ÑÐ¾ÑÑ ÒÐ°Ð·Ð°Ò ÑÐ°Ð½Ð´ÑÒÑ"/>
          <p:cNvPicPr>
            <a:picLocks noChangeAspect="1" noChangeArrowheads="1"/>
          </p:cNvPicPr>
          <p:nvPr/>
        </p:nvPicPr>
        <p:blipFill>
          <a:blip r:embed="rId2" cstate="print"/>
          <a:srcRect/>
          <a:stretch>
            <a:fillRect/>
          </a:stretch>
        </p:blipFill>
        <p:spPr bwMode="auto">
          <a:xfrm>
            <a:off x="1192560" y="404664"/>
            <a:ext cx="6120680" cy="2136651"/>
          </a:xfrm>
          <a:prstGeom prst="rect">
            <a:avLst/>
          </a:prstGeom>
          <a:noFill/>
        </p:spPr>
      </p:pic>
    </p:spTree>
    <p:extLst>
      <p:ext uri="{BB962C8B-B14F-4D97-AF65-F5344CB8AC3E}">
        <p14:creationId xmlns:p14="http://schemas.microsoft.com/office/powerpoint/2010/main" val="703406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75991" y="620688"/>
            <a:ext cx="3886000" cy="369332"/>
          </a:xfrm>
          <a:prstGeom prst="rect">
            <a:avLst/>
          </a:prstGeom>
        </p:spPr>
        <p:txBody>
          <a:bodyPr wrap="none">
            <a:spAutoFit/>
          </a:bodyPr>
          <a:lstStyle/>
          <a:p>
            <a:r>
              <a:rPr lang="kk-KZ" b="1" dirty="0">
                <a:solidFill>
                  <a:schemeClr val="tx2">
                    <a:lumMod val="60000"/>
                    <a:lumOff val="40000"/>
                  </a:schemeClr>
                </a:solidFill>
                <a:latin typeface="Arial" pitchFamily="34" charset="0"/>
                <a:cs typeface="Arial" pitchFamily="34" charset="0"/>
              </a:rPr>
              <a:t>М.Хайдар Дулатидің мерейтойы</a:t>
            </a:r>
            <a:endParaRPr lang="ru-RU" dirty="0"/>
          </a:p>
        </p:txBody>
      </p:sp>
      <p:pic>
        <p:nvPicPr>
          <p:cNvPr id="3" name="Picture 2" descr="https://chocomart.kz/upload/81/81b2066e6cc1182c08cd0acec2db355f.jpg"/>
          <p:cNvPicPr>
            <a:picLocks noChangeAspect="1" noChangeArrowheads="1"/>
          </p:cNvPicPr>
          <p:nvPr/>
        </p:nvPicPr>
        <p:blipFill>
          <a:blip r:embed="rId2" cstate="print"/>
          <a:srcRect/>
          <a:stretch>
            <a:fillRect/>
          </a:stretch>
        </p:blipFill>
        <p:spPr bwMode="auto">
          <a:xfrm>
            <a:off x="2699792" y="990020"/>
            <a:ext cx="3744416" cy="3744416"/>
          </a:xfrm>
          <a:prstGeom prst="rect">
            <a:avLst/>
          </a:prstGeom>
          <a:noFill/>
        </p:spPr>
      </p:pic>
      <p:sp>
        <p:nvSpPr>
          <p:cNvPr id="4" name="Прямоугольник 3"/>
          <p:cNvSpPr/>
          <p:nvPr/>
        </p:nvSpPr>
        <p:spPr>
          <a:xfrm>
            <a:off x="1259632" y="4813994"/>
            <a:ext cx="7272808" cy="646331"/>
          </a:xfrm>
          <a:prstGeom prst="rect">
            <a:avLst/>
          </a:prstGeom>
        </p:spPr>
        <p:txBody>
          <a:bodyPr wrap="square">
            <a:spAutoFit/>
          </a:bodyPr>
          <a:lstStyle/>
          <a:p>
            <a:pPr algn="just">
              <a:buNone/>
            </a:pPr>
            <a:r>
              <a:rPr lang="kk-KZ" dirty="0">
                <a:latin typeface="Arial" pitchFamily="34" charset="0"/>
                <a:cs typeface="Arial" pitchFamily="34" charset="0"/>
              </a:rPr>
              <a:t>1999 жылы қазақтың тұңғыш тарихшысы  М.Хайдар Дулатидің 500 жылдығына арналған мерейтой өткізілді.</a:t>
            </a:r>
            <a:endParaRPr lang="ru-RU" dirty="0">
              <a:latin typeface="Arial" pitchFamily="34" charset="0"/>
              <a:cs typeface="Arial" pitchFamily="34" charset="0"/>
            </a:endParaRPr>
          </a:p>
        </p:txBody>
      </p:sp>
    </p:spTree>
    <p:extLst>
      <p:ext uri="{BB962C8B-B14F-4D97-AF65-F5344CB8AC3E}">
        <p14:creationId xmlns:p14="http://schemas.microsoft.com/office/powerpoint/2010/main" val="32326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arhivurokov.ru/kopilka/up/html/2018/11/19/k_5bf2e194cbf06/img_user_file_5bf2e1957352e_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9189" y="1268760"/>
            <a:ext cx="5825621" cy="436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093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43608" y="548681"/>
            <a:ext cx="7416824" cy="369332"/>
          </a:xfrm>
          <a:prstGeom prst="rect">
            <a:avLst/>
          </a:prstGeom>
        </p:spPr>
        <p:txBody>
          <a:bodyPr wrap="square">
            <a:spAutoFit/>
          </a:bodyPr>
          <a:lstStyle/>
          <a:p>
            <a:r>
              <a:rPr lang="kk-KZ" b="1" dirty="0">
                <a:solidFill>
                  <a:schemeClr val="tx2">
                    <a:lumMod val="60000"/>
                    <a:lumOff val="40000"/>
                  </a:schemeClr>
                </a:solidFill>
                <a:latin typeface="Arial" pitchFamily="34" charset="0"/>
                <a:cs typeface="Arial" pitchFamily="34" charset="0"/>
              </a:rPr>
              <a:t>«Мәдени мұра» бағдарламасының бағыттары </a:t>
            </a:r>
            <a:endParaRPr lang="ru-RU" dirty="0"/>
          </a:p>
        </p:txBody>
      </p:sp>
      <p:sp>
        <p:nvSpPr>
          <p:cNvPr id="18" name="Скругленный прямоугольник 17"/>
          <p:cNvSpPr/>
          <p:nvPr/>
        </p:nvSpPr>
        <p:spPr>
          <a:xfrm>
            <a:off x="2195736" y="926627"/>
            <a:ext cx="4068452" cy="6704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400" b="1" dirty="0" smtClean="0">
                <a:latin typeface="Arial" panose="020B0604020202020204" pitchFamily="34" charset="0"/>
                <a:cs typeface="Arial" panose="020B0604020202020204" pitchFamily="34" charset="0"/>
              </a:rPr>
              <a:t>Бағдарламаның</a:t>
            </a:r>
            <a:r>
              <a:rPr lang="kk-KZ" sz="2400" dirty="0" smtClean="0">
                <a:latin typeface="Arial" panose="020B0604020202020204" pitchFamily="34" charset="0"/>
                <a:cs typeface="Arial" panose="020B0604020202020204" pitchFamily="34" charset="0"/>
              </a:rPr>
              <a:t> 5 бағыты</a:t>
            </a:r>
            <a:endParaRPr lang="ru-RU" sz="2400" dirty="0">
              <a:latin typeface="Arial" panose="020B0604020202020204" pitchFamily="34" charset="0"/>
              <a:cs typeface="Arial" panose="020B0604020202020204" pitchFamily="34" charset="0"/>
            </a:endParaRPr>
          </a:p>
        </p:txBody>
      </p:sp>
      <p:sp>
        <p:nvSpPr>
          <p:cNvPr id="20" name="Скругленный прямоугольник 19"/>
          <p:cNvSpPr/>
          <p:nvPr/>
        </p:nvSpPr>
        <p:spPr>
          <a:xfrm>
            <a:off x="323527" y="1844825"/>
            <a:ext cx="3017865" cy="2016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400" dirty="0" smtClean="0">
                <a:latin typeface="Arial" panose="020B0604020202020204" pitchFamily="34" charset="0"/>
                <a:cs typeface="Arial" panose="020B0604020202020204" pitchFamily="34" charset="0"/>
              </a:rPr>
              <a:t>Бірінші бағыт – ұлттық символдарымызды қалыптастыруға кірісуіміз қажет</a:t>
            </a:r>
            <a:endParaRPr lang="ru-RU" sz="2400" dirty="0">
              <a:latin typeface="Arial" panose="020B0604020202020204" pitchFamily="34" charset="0"/>
              <a:cs typeface="Arial" panose="020B0604020202020204" pitchFamily="34" charset="0"/>
            </a:endParaRPr>
          </a:p>
        </p:txBody>
      </p:sp>
      <p:sp>
        <p:nvSpPr>
          <p:cNvPr id="21" name="Скругленный прямоугольник 20"/>
          <p:cNvSpPr/>
          <p:nvPr/>
        </p:nvSpPr>
        <p:spPr>
          <a:xfrm>
            <a:off x="3365192" y="1844825"/>
            <a:ext cx="2520280" cy="20441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400" dirty="0" smtClean="0">
                <a:latin typeface="Arial" panose="020B0604020202020204" pitchFamily="34" charset="0"/>
                <a:cs typeface="Arial" panose="020B0604020202020204" pitchFamily="34" charset="0"/>
              </a:rPr>
              <a:t>Екінші бағыт – мәдени туризмді дамыту</a:t>
            </a:r>
            <a:endParaRPr lang="ru-RU" sz="2400" dirty="0">
              <a:latin typeface="Arial" panose="020B0604020202020204" pitchFamily="34" charset="0"/>
              <a:cs typeface="Arial" panose="020B0604020202020204" pitchFamily="34" charset="0"/>
            </a:endParaRPr>
          </a:p>
        </p:txBody>
      </p:sp>
      <p:sp>
        <p:nvSpPr>
          <p:cNvPr id="22" name="Скругленный прямоугольник 21"/>
          <p:cNvSpPr/>
          <p:nvPr/>
        </p:nvSpPr>
        <p:spPr>
          <a:xfrm>
            <a:off x="5921138" y="1807841"/>
            <a:ext cx="2848789" cy="210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400" dirty="0" smtClean="0">
                <a:latin typeface="Arial" panose="020B0604020202020204" pitchFamily="34" charset="0"/>
                <a:cs typeface="Arial" panose="020B0604020202020204" pitchFamily="34" charset="0"/>
              </a:rPr>
              <a:t>Үшінші бағыт – Қазақстанның мәдениетін халықаралық деңгейде таныту</a:t>
            </a:r>
            <a:endParaRPr lang="ru-RU" sz="2400" dirty="0">
              <a:latin typeface="Arial" panose="020B0604020202020204" pitchFamily="34" charset="0"/>
              <a:cs typeface="Arial" panose="020B0604020202020204" pitchFamily="34" charset="0"/>
            </a:endParaRPr>
          </a:p>
        </p:txBody>
      </p:sp>
      <p:sp>
        <p:nvSpPr>
          <p:cNvPr id="26" name="Скругленный прямоугольник 25"/>
          <p:cNvSpPr/>
          <p:nvPr/>
        </p:nvSpPr>
        <p:spPr>
          <a:xfrm>
            <a:off x="1683085" y="3911994"/>
            <a:ext cx="2609616" cy="2613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400" dirty="0" smtClean="0">
                <a:latin typeface="Arial" panose="020B0604020202020204" pitchFamily="34" charset="0"/>
                <a:cs typeface="Arial" panose="020B0604020202020204" pitchFamily="34" charset="0"/>
              </a:rPr>
              <a:t>Төртінші бағыт – тарихи-мәдени мұраны оқып танып қажетімізге жарату</a:t>
            </a:r>
            <a:endParaRPr lang="ru-RU" sz="2400" dirty="0">
              <a:latin typeface="Arial" panose="020B0604020202020204" pitchFamily="34" charset="0"/>
              <a:cs typeface="Arial" panose="020B0604020202020204" pitchFamily="34" charset="0"/>
            </a:endParaRPr>
          </a:p>
        </p:txBody>
      </p:sp>
      <p:sp>
        <p:nvSpPr>
          <p:cNvPr id="27" name="Скругленный прямоугольник 26"/>
          <p:cNvSpPr/>
          <p:nvPr/>
        </p:nvSpPr>
        <p:spPr>
          <a:xfrm>
            <a:off x="4292701" y="3861048"/>
            <a:ext cx="4126829" cy="2636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400" dirty="0" smtClean="0">
                <a:latin typeface="Arial" panose="020B0604020202020204" pitchFamily="34" charset="0"/>
                <a:cs typeface="Arial" panose="020B0604020202020204" pitchFamily="34" charset="0"/>
              </a:rPr>
              <a:t>Бесінші бағыт – «Мәдени мұра» нәтижесінде жиналған құнды материалдарды білім беру бағдарламасына енгізу</a:t>
            </a:r>
            <a:endParaRPr lang="ru-RU"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7616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500034" y="5357802"/>
            <a:ext cx="8229600" cy="1500198"/>
          </a:xfrm>
        </p:spPr>
        <p:txBody>
          <a:bodyPr>
            <a:normAutofit/>
          </a:bodyPr>
          <a:lstStyle/>
          <a:p>
            <a:pPr algn="just">
              <a:lnSpc>
                <a:spcPct val="110000"/>
              </a:lnSpc>
              <a:buNone/>
            </a:pPr>
            <a:r>
              <a:rPr lang="en-US" sz="2400" dirty="0" smtClean="0">
                <a:latin typeface="Arial" pitchFamily="34" charset="0"/>
                <a:cs typeface="Arial" pitchFamily="34" charset="0"/>
              </a:rPr>
              <a:t>      </a:t>
            </a:r>
            <a:r>
              <a:rPr lang="uk-UA" sz="2400" dirty="0" err="1" smtClean="0">
                <a:latin typeface="Arial" pitchFamily="34" charset="0"/>
                <a:cs typeface="Arial" pitchFamily="34" charset="0"/>
              </a:rPr>
              <a:t>Қазақ</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халқының</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маңдайына</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берілген</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төбе</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билеріміз</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Төле</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Қазыбек</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Әйтекелердің</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есімдері</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қайта</a:t>
            </a:r>
            <a:r>
              <a:rPr lang="uk-UA" sz="2400" dirty="0" smtClean="0">
                <a:latin typeface="Arial" pitchFamily="34" charset="0"/>
                <a:cs typeface="Arial" pitchFamily="34" charset="0"/>
              </a:rPr>
              <a:t> </a:t>
            </a:r>
            <a:r>
              <a:rPr lang="uk-UA" sz="2400" dirty="0" err="1" smtClean="0">
                <a:latin typeface="Arial" pitchFamily="34" charset="0"/>
                <a:cs typeface="Arial" pitchFamily="34" charset="0"/>
              </a:rPr>
              <a:t>жаңғырды</a:t>
            </a:r>
            <a:r>
              <a:rPr lang="uk-UA" sz="2400" dirty="0" smtClean="0">
                <a:latin typeface="Arial" pitchFamily="34" charset="0"/>
                <a:cs typeface="Arial" pitchFamily="34" charset="0"/>
              </a:rPr>
              <a:t>. </a:t>
            </a:r>
            <a:endParaRPr lang="kk-KZ" sz="2400" dirty="0">
              <a:latin typeface="Arial" pitchFamily="34" charset="0"/>
              <a:cs typeface="Arial" pitchFamily="34" charset="0"/>
            </a:endParaRPr>
          </a:p>
        </p:txBody>
      </p:sp>
      <p:sp>
        <p:nvSpPr>
          <p:cNvPr id="4" name="Прямоугольник 3"/>
          <p:cNvSpPr/>
          <p:nvPr/>
        </p:nvSpPr>
        <p:spPr>
          <a:xfrm>
            <a:off x="4143372" y="5143512"/>
            <a:ext cx="473206" cy="230832"/>
          </a:xfrm>
          <a:prstGeom prst="rect">
            <a:avLst/>
          </a:prstGeom>
        </p:spPr>
        <p:txBody>
          <a:bodyPr wrap="none">
            <a:spAutoFit/>
          </a:bodyPr>
          <a:lstStyle/>
          <a:p>
            <a:r>
              <a:rPr lang="en-US" sz="900" dirty="0" smtClean="0">
                <a:solidFill>
                  <a:schemeClr val="tx1">
                    <a:lumMod val="50000"/>
                    <a:lumOff val="50000"/>
                  </a:schemeClr>
                </a:solidFill>
              </a:rPr>
              <a:t>nur.kz</a:t>
            </a:r>
            <a:endParaRPr lang="kk-KZ" sz="900" dirty="0">
              <a:solidFill>
                <a:schemeClr val="tx1">
                  <a:lumMod val="50000"/>
                  <a:lumOff val="50000"/>
                </a:schemeClr>
              </a:solidFill>
            </a:endParaRPr>
          </a:p>
        </p:txBody>
      </p:sp>
      <p:sp>
        <p:nvSpPr>
          <p:cNvPr id="6" name="Прямоугольник 5"/>
          <p:cNvSpPr/>
          <p:nvPr/>
        </p:nvSpPr>
        <p:spPr>
          <a:xfrm>
            <a:off x="3857620" y="285728"/>
            <a:ext cx="1372492" cy="584775"/>
          </a:xfrm>
          <a:prstGeom prst="rect">
            <a:avLst/>
          </a:prstGeom>
        </p:spPr>
        <p:txBody>
          <a:bodyPr wrap="none">
            <a:spAutoFit/>
          </a:bodyPr>
          <a:lstStyle/>
          <a:p>
            <a:r>
              <a:rPr lang="kk-KZ" sz="3200" b="1" dirty="0" smtClean="0">
                <a:solidFill>
                  <a:schemeClr val="tx2">
                    <a:lumMod val="60000"/>
                    <a:lumOff val="40000"/>
                  </a:schemeClr>
                </a:solidFill>
                <a:latin typeface="Arial" pitchFamily="34" charset="0"/>
                <a:cs typeface="Arial" pitchFamily="34" charset="0"/>
              </a:rPr>
              <a:t>Үш би</a:t>
            </a:r>
            <a:endParaRPr lang="kk-KZ" sz="3200" b="1" dirty="0">
              <a:solidFill>
                <a:schemeClr val="tx2">
                  <a:lumMod val="60000"/>
                  <a:lumOff val="40000"/>
                </a:schemeClr>
              </a:solidFill>
              <a:latin typeface="Arial" pitchFamily="34" charset="0"/>
              <a:cs typeface="Arial" pitchFamily="34" charset="0"/>
            </a:endParaRPr>
          </a:p>
        </p:txBody>
      </p:sp>
      <p:pic>
        <p:nvPicPr>
          <p:cNvPr id="56322" name="Picture 2" descr="https://netstorage-nur.akamaized.net/images/pogudx1bhtscc9i7uo.jpg?imwidth=900"/>
          <p:cNvPicPr>
            <a:picLocks noChangeAspect="1" noChangeArrowheads="1"/>
          </p:cNvPicPr>
          <p:nvPr/>
        </p:nvPicPr>
        <p:blipFill>
          <a:blip r:embed="rId2" cstate="print"/>
          <a:srcRect/>
          <a:stretch>
            <a:fillRect/>
          </a:stretch>
        </p:blipFill>
        <p:spPr bwMode="auto">
          <a:xfrm>
            <a:off x="1043608" y="908720"/>
            <a:ext cx="7073913" cy="4040563"/>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87624" y="404664"/>
            <a:ext cx="7560840" cy="2308324"/>
          </a:xfrm>
          <a:prstGeom prst="rect">
            <a:avLst/>
          </a:prstGeom>
        </p:spPr>
        <p:txBody>
          <a:bodyPr wrap="square">
            <a:spAutoFit/>
          </a:bodyPr>
          <a:lstStyle/>
          <a:p>
            <a:r>
              <a:rPr lang="kk-KZ" dirty="0">
                <a:latin typeface="Arial" pitchFamily="34" charset="0"/>
                <a:cs typeface="Arial" pitchFamily="34" charset="0"/>
              </a:rPr>
              <a:t> «Халық тарих толқынында» бағдарламасы аясында әл-Фараби атындағы Қазақ ұлттық университетінің тарих, археология және этнология факультетінде республикалық 3 ғылыми-зерттеу орталығы </a:t>
            </a:r>
            <a:r>
              <a:rPr lang="kk-KZ" dirty="0" smtClean="0">
                <a:latin typeface="Arial" pitchFamily="34" charset="0"/>
                <a:cs typeface="Arial" pitchFamily="34" charset="0"/>
              </a:rPr>
              <a:t>ашылыпды</a:t>
            </a:r>
          </a:p>
          <a:p>
            <a:r>
              <a:rPr lang="kk-KZ" dirty="0" smtClean="0">
                <a:latin typeface="Arial" pitchFamily="34" charset="0"/>
                <a:cs typeface="Arial" pitchFamily="34" charset="0"/>
              </a:rPr>
              <a:t> </a:t>
            </a:r>
            <a:r>
              <a:rPr lang="kk-KZ" dirty="0">
                <a:latin typeface="Arial" pitchFamily="34" charset="0"/>
                <a:cs typeface="Arial" pitchFamily="34" charset="0"/>
              </a:rPr>
              <a:t>Орталық 2015-2016 жылдары еліміз үшін пайдалы 7 монография, 6 оқулық және бірнеше оқу құралдарын жариялады. Соның ішінде 4 кітаптан тұратын «Қазақстан (Қазақ Елі) тарихы» оқулығы ҚР БжҒМ-нің 2016 жылғы «Үздік оқулығы» номинациясын жеңіп алды.</a:t>
            </a:r>
            <a:endParaRPr lang="ru-RU" dirty="0"/>
          </a:p>
        </p:txBody>
      </p:sp>
      <p:pic>
        <p:nvPicPr>
          <p:cNvPr id="3" name="Рисунок 2" descr="Рисунок1.jpg"/>
          <p:cNvPicPr>
            <a:picLocks noChangeAspect="1"/>
          </p:cNvPicPr>
          <p:nvPr/>
        </p:nvPicPr>
        <p:blipFill>
          <a:blip r:embed="rId2" cstate="print"/>
          <a:stretch>
            <a:fillRect/>
          </a:stretch>
        </p:blipFill>
        <p:spPr>
          <a:xfrm>
            <a:off x="0" y="2708920"/>
            <a:ext cx="9144000" cy="3292791"/>
          </a:xfrm>
          <a:prstGeom prst="rect">
            <a:avLst/>
          </a:prstGeom>
        </p:spPr>
      </p:pic>
    </p:spTree>
    <p:extLst>
      <p:ext uri="{BB962C8B-B14F-4D97-AF65-F5344CB8AC3E}">
        <p14:creationId xmlns:p14="http://schemas.microsoft.com/office/powerpoint/2010/main" val="1649834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71600" y="332656"/>
            <a:ext cx="5781350" cy="400110"/>
          </a:xfrm>
          <a:prstGeom prst="rect">
            <a:avLst/>
          </a:prstGeom>
        </p:spPr>
        <p:txBody>
          <a:bodyPr wrap="square">
            <a:spAutoFit/>
          </a:bodyPr>
          <a:lstStyle/>
          <a:p>
            <a:pPr algn="ctr"/>
            <a:r>
              <a:rPr lang="kk-KZ" sz="2000" b="1" dirty="0">
                <a:solidFill>
                  <a:schemeClr val="tx2">
                    <a:lumMod val="60000"/>
                    <a:lumOff val="40000"/>
                  </a:schemeClr>
                </a:solidFill>
                <a:latin typeface="Arial" pitchFamily="34" charset="0"/>
                <a:cs typeface="Arial" pitchFamily="34" charset="0"/>
              </a:rPr>
              <a:t>«Қазақ хандығының 550 жылдығы» </a:t>
            </a:r>
            <a:endParaRPr lang="kk-KZ" sz="2000" b="1" dirty="0">
              <a:solidFill>
                <a:schemeClr val="tx2">
                  <a:lumMod val="60000"/>
                  <a:lumOff val="40000"/>
                </a:schemeClr>
              </a:solidFill>
            </a:endParaRPr>
          </a:p>
        </p:txBody>
      </p:sp>
      <p:pic>
        <p:nvPicPr>
          <p:cNvPr id="5" name="Рисунок 4" descr="WhatsApp Image 2019-05-06 at 10.27.37 (1).jpeg"/>
          <p:cNvPicPr>
            <a:picLocks noChangeAspect="1"/>
          </p:cNvPicPr>
          <p:nvPr/>
        </p:nvPicPr>
        <p:blipFill>
          <a:blip r:embed="rId2" cstate="print"/>
          <a:srcRect t="8333" r="2343" b="5208"/>
          <a:stretch>
            <a:fillRect/>
          </a:stretch>
        </p:blipFill>
        <p:spPr>
          <a:xfrm rot="16200000">
            <a:off x="4004509" y="1699839"/>
            <a:ext cx="5929331" cy="3937090"/>
          </a:xfrm>
          <a:prstGeom prst="rect">
            <a:avLst/>
          </a:prstGeom>
        </p:spPr>
      </p:pic>
      <p:sp>
        <p:nvSpPr>
          <p:cNvPr id="6" name="Прямоугольник 5"/>
          <p:cNvSpPr/>
          <p:nvPr/>
        </p:nvSpPr>
        <p:spPr>
          <a:xfrm>
            <a:off x="539552" y="908720"/>
            <a:ext cx="3600400" cy="2585323"/>
          </a:xfrm>
          <a:prstGeom prst="rect">
            <a:avLst/>
          </a:prstGeom>
        </p:spPr>
        <p:txBody>
          <a:bodyPr wrap="square">
            <a:spAutoFit/>
          </a:bodyPr>
          <a:lstStyle/>
          <a:p>
            <a:pPr marL="6350" indent="9525">
              <a:buNone/>
            </a:pPr>
            <a:r>
              <a:rPr lang="kk-KZ" dirty="0">
                <a:latin typeface="Arial" pitchFamily="34" charset="0"/>
                <a:cs typeface="Arial" pitchFamily="34" charset="0"/>
              </a:rPr>
              <a:t>2015 жылы әл-Фараби атындағы Қазақ ұлттық университетінің Қазақстан тарихы кафедрасының профессоры, </a:t>
            </a:r>
            <a:r>
              <a:rPr lang="kk-KZ" dirty="0" smtClean="0">
                <a:latin typeface="Arial" pitchFamily="34" charset="0"/>
                <a:cs typeface="Arial" pitchFamily="34" charset="0"/>
              </a:rPr>
              <a:t>Б.Б</a:t>
            </a:r>
            <a:r>
              <a:rPr lang="kk-KZ" dirty="0">
                <a:latin typeface="Arial" pitchFamily="34" charset="0"/>
                <a:cs typeface="Arial" pitchFamily="34" charset="0"/>
              </a:rPr>
              <a:t>.  Кәрібаевтың «Қазақ хандығының құрылу тарихы» атты  монографиясы жарық көріп, ел халқының көз моншағына айналды.</a:t>
            </a:r>
            <a:endParaRPr lang="ru-RU" dirty="0"/>
          </a:p>
        </p:txBody>
      </p:sp>
    </p:spTree>
    <p:extLst>
      <p:ext uri="{BB962C8B-B14F-4D97-AF65-F5344CB8AC3E}">
        <p14:creationId xmlns:p14="http://schemas.microsoft.com/office/powerpoint/2010/main" val="2052786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71600" y="332656"/>
            <a:ext cx="7488832" cy="923330"/>
          </a:xfrm>
          <a:prstGeom prst="rect">
            <a:avLst/>
          </a:prstGeom>
        </p:spPr>
        <p:txBody>
          <a:bodyPr wrap="square">
            <a:spAutoFit/>
          </a:bodyPr>
          <a:lstStyle/>
          <a:p>
            <a:pPr indent="22225" algn="just"/>
            <a:r>
              <a:rPr lang="kk-KZ" dirty="0">
                <a:latin typeface="Arial" pitchFamily="34" charset="0"/>
                <a:cs typeface="Arial" pitchFamily="34" charset="0"/>
              </a:rPr>
              <a:t>Қазақстан Республикасы Президенті Нұрсұлтан Назарбаевтың 2017 жылы 12 сәуірде баспасөзде «Болашаққа бағдар: рухани жаңғыру» атты</a:t>
            </a:r>
            <a:r>
              <a:rPr lang="kk-KZ" b="1" dirty="0">
                <a:latin typeface="Arial" pitchFamily="34" charset="0"/>
                <a:cs typeface="Arial" pitchFamily="34" charset="0"/>
              </a:rPr>
              <a:t> </a:t>
            </a:r>
            <a:r>
              <a:rPr lang="kk-KZ" dirty="0">
                <a:latin typeface="Arial" pitchFamily="34" charset="0"/>
                <a:cs typeface="Arial" pitchFamily="34" charset="0"/>
              </a:rPr>
              <a:t>мақаласы жарық көрді.</a:t>
            </a:r>
          </a:p>
        </p:txBody>
      </p:sp>
      <p:pic>
        <p:nvPicPr>
          <p:cNvPr id="3" name="Picture 2" descr="ÐÐ°ÑÑÐ¸Ð½ÐºÐ¸ Ð¿Ð¾ Ð·Ð°Ð¿ÑÐ¾ÑÑ ÑÑÑÐ°Ð½Ð¸ Ð¶Ð°Ò£ÒÑÑÑ"/>
          <p:cNvPicPr>
            <a:picLocks noChangeAspect="1" noChangeArrowheads="1"/>
          </p:cNvPicPr>
          <p:nvPr/>
        </p:nvPicPr>
        <p:blipFill>
          <a:blip r:embed="rId2" cstate="print"/>
          <a:srcRect/>
          <a:stretch>
            <a:fillRect/>
          </a:stretch>
        </p:blipFill>
        <p:spPr bwMode="auto">
          <a:xfrm>
            <a:off x="989867" y="1412776"/>
            <a:ext cx="7470565" cy="5167434"/>
          </a:xfrm>
          <a:prstGeom prst="rect">
            <a:avLst/>
          </a:prstGeom>
          <a:noFill/>
        </p:spPr>
      </p:pic>
    </p:spTree>
    <p:extLst>
      <p:ext uri="{BB962C8B-B14F-4D97-AF65-F5344CB8AC3E}">
        <p14:creationId xmlns:p14="http://schemas.microsoft.com/office/powerpoint/2010/main" val="3734231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ÐÐ°ÑÑÐ¸Ð½ÐºÐ¸ Ð¿Ð¾ Ð·Ð°Ð¿ÑÐ¾ÑÑ Ò±Ð»Ñ Ð´Ð°Ð»Ð°Ð½ÑÒ£ Ð¶ÐµÑÑ ÒÑÑÑ"/>
          <p:cNvPicPr>
            <a:picLocks noChangeAspect="1" noChangeArrowheads="1"/>
          </p:cNvPicPr>
          <p:nvPr/>
        </p:nvPicPr>
        <p:blipFill>
          <a:blip r:embed="rId2" cstate="print"/>
          <a:srcRect/>
          <a:stretch>
            <a:fillRect/>
          </a:stretch>
        </p:blipFill>
        <p:spPr bwMode="auto">
          <a:xfrm>
            <a:off x="1759278" y="1215485"/>
            <a:ext cx="5286412" cy="4732707"/>
          </a:xfrm>
          <a:prstGeom prst="rect">
            <a:avLst/>
          </a:prstGeom>
          <a:noFill/>
        </p:spPr>
      </p:pic>
      <p:sp>
        <p:nvSpPr>
          <p:cNvPr id="3" name="Прямоугольник 2"/>
          <p:cNvSpPr/>
          <p:nvPr/>
        </p:nvSpPr>
        <p:spPr>
          <a:xfrm>
            <a:off x="971600" y="260648"/>
            <a:ext cx="7920880" cy="646331"/>
          </a:xfrm>
          <a:prstGeom prst="rect">
            <a:avLst/>
          </a:prstGeom>
        </p:spPr>
        <p:txBody>
          <a:bodyPr wrap="square">
            <a:spAutoFit/>
          </a:bodyPr>
          <a:lstStyle/>
          <a:p>
            <a:pPr algn="just"/>
            <a:r>
              <a:rPr lang="kk-KZ" dirty="0">
                <a:latin typeface="Arial" pitchFamily="34" charset="0"/>
                <a:cs typeface="Arial" pitchFamily="34" charset="0"/>
              </a:rPr>
              <a:t>2018 жылы 21 қарашада ҚР Тұңғыш Президенті, Елбасы Н.Ә.Назарбаевтың «Ұлы Даланың жеті қыры»  мақаласы жарық көрді.</a:t>
            </a:r>
            <a:endParaRPr lang="ru-RU" dirty="0"/>
          </a:p>
        </p:txBody>
      </p:sp>
    </p:spTree>
    <p:extLst>
      <p:ext uri="{BB962C8B-B14F-4D97-AF65-F5344CB8AC3E}">
        <p14:creationId xmlns:p14="http://schemas.microsoft.com/office/powerpoint/2010/main" val="36083234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59632" y="692697"/>
            <a:ext cx="5598368" cy="830997"/>
          </a:xfrm>
          <a:prstGeom prst="rect">
            <a:avLst/>
          </a:prstGeom>
        </p:spPr>
        <p:txBody>
          <a:bodyPr wrap="square">
            <a:spAutoFit/>
          </a:bodyPr>
          <a:lstStyle/>
          <a:p>
            <a:r>
              <a:rPr lang="kk-KZ" sz="2400" b="1" dirty="0">
                <a:solidFill>
                  <a:schemeClr val="accent1"/>
                </a:solidFill>
                <a:latin typeface="Arial" panose="020B0604020202020204" pitchFamily="34" charset="0"/>
                <a:cs typeface="Arial" panose="020B0604020202020204" pitchFamily="34" charset="0"/>
              </a:rPr>
              <a:t>Пайдаланылған әдебиеттер мен сайт сілтемелері</a:t>
            </a:r>
            <a:endParaRPr lang="ru-RU" sz="2400" dirty="0"/>
          </a:p>
        </p:txBody>
      </p:sp>
      <p:sp>
        <p:nvSpPr>
          <p:cNvPr id="3" name="Прямоугольник 2"/>
          <p:cNvSpPr/>
          <p:nvPr/>
        </p:nvSpPr>
        <p:spPr>
          <a:xfrm>
            <a:off x="683568" y="1855125"/>
            <a:ext cx="7344816" cy="4278094"/>
          </a:xfrm>
          <a:prstGeom prst="rect">
            <a:avLst/>
          </a:prstGeom>
        </p:spPr>
        <p:txBody>
          <a:bodyPr wrap="square">
            <a:spAutoFit/>
          </a:bodyPr>
          <a:lstStyle/>
          <a:p>
            <a:pPr marL="342900" lvl="0" indent="-342900" algn="just">
              <a:spcAft>
                <a:spcPts val="0"/>
              </a:spcAft>
              <a:buFont typeface="+mj-lt"/>
              <a:buAutoNum type="arabicPeriod"/>
            </a:pPr>
            <a:r>
              <a:rPr lang="kk-KZ" sz="1600" dirty="0">
                <a:latin typeface="Arial" panose="020B0604020202020204" pitchFamily="34" charset="0"/>
                <a:ea typeface="Times New Roman" panose="02020603050405020304" pitchFamily="18" charset="0"/>
                <a:cs typeface="Arial" panose="020B0604020202020204" pitchFamily="34" charset="0"/>
              </a:rPr>
              <a:t>Қазақстанның қазіргі заман тарихы: оқулық / жалпы ред. басқ.: Т.Омарбеков; Г.С. Сұлтанғалиева, Б.С. Сайлан және т.б. – Алматы: Қазақ университеті, 2018. – 476 б.</a:t>
            </a:r>
            <a:endParaRPr lang="ru-RU" sz="1600" dirty="0">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spcAft>
                <a:spcPts val="0"/>
              </a:spcAft>
              <a:buFont typeface="+mj-lt"/>
              <a:buAutoNum type="arabicPeriod"/>
            </a:pPr>
            <a:r>
              <a:rPr lang="kk-KZ" sz="1600" dirty="0">
                <a:latin typeface="Arial" panose="020B0604020202020204" pitchFamily="34" charset="0"/>
                <a:ea typeface="Times New Roman" panose="02020603050405020304" pitchFamily="18" charset="0"/>
                <a:cs typeface="Arial" panose="020B0604020202020204" pitchFamily="34" charset="0"/>
              </a:rPr>
              <a:t>Қазақстанның қазіргі заманғы тарихы: дәрістер курсы / жалпы ред. басқ. Б.Б. Кәрібаев. – Алматы: Қазақ университеті, 2018. – 324 б.</a:t>
            </a:r>
            <a:endParaRPr lang="ru-RU" sz="1600" dirty="0">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spcAft>
                <a:spcPts val="0"/>
              </a:spcAft>
              <a:buFont typeface="+mj-lt"/>
              <a:buAutoNum type="arabicPeriod"/>
            </a:pPr>
            <a:r>
              <a:rPr lang="kk-KZ" sz="1600" dirty="0">
                <a:latin typeface="Arial" panose="020B0604020202020204" pitchFamily="34" charset="0"/>
                <a:ea typeface="Times New Roman" panose="02020603050405020304" pitchFamily="18" charset="0"/>
                <a:cs typeface="Arial" panose="020B0604020202020204" pitchFamily="34" charset="0"/>
              </a:rPr>
              <a:t>Қазақстан (қазақ елі) тарихы: 4 кітаптан тұратын оқулық. 4-кітап / Т.Омарбеков, Б.С. Сайлан, А.Ш. Алтаев, Ф.А. Қозыбақова және т.б. – Алматы: Қазақ университеті, 2016. – 264 б.</a:t>
            </a:r>
            <a:endParaRPr lang="ru-RU" sz="1600" dirty="0">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spcAft>
                <a:spcPts val="0"/>
              </a:spcAft>
              <a:buFont typeface="+mj-lt"/>
              <a:buAutoNum type="arabicPeriod"/>
            </a:pPr>
            <a:r>
              <a:rPr lang="kk-KZ" sz="1600" dirty="0">
                <a:latin typeface="Arial" panose="020B0604020202020204" pitchFamily="34" charset="0"/>
                <a:ea typeface="Times New Roman" panose="02020603050405020304" pitchFamily="18" charset="0"/>
                <a:cs typeface="Arial" panose="020B0604020202020204" pitchFamily="34" charset="0"/>
              </a:rPr>
              <a:t>Қазақстан (қазақ елі) тарихы: практикум/ Т.Омарбеков, Б.Б. Кәрібаев,Қ.С. Қаражан, М.С. Ноғайбаева және т.б. – Алматы: Қазақ университеті, 2016. – 324 б.</a:t>
            </a:r>
            <a:endParaRPr lang="ru-RU" sz="1600" dirty="0">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spcAft>
                <a:spcPts val="0"/>
              </a:spcAft>
              <a:buFont typeface="+mj-lt"/>
              <a:buAutoNum type="arabicPeriod"/>
            </a:pPr>
            <a:r>
              <a:rPr lang="kk-KZ" sz="1600" dirty="0">
                <a:latin typeface="Arial" panose="020B0604020202020204" pitchFamily="34" charset="0"/>
                <a:ea typeface="Times New Roman" panose="02020603050405020304" pitchFamily="18" charset="0"/>
                <a:cs typeface="Arial" panose="020B0604020202020204" pitchFamily="34" charset="0"/>
              </a:rPr>
              <a:t>Қозыбаев М.Қ. 1986 жылғы қанды желтоқсан: дақпырт пен шындық. Тарих зердесі. І-кітап, – Алматы, 1998. – 297-324 бб.</a:t>
            </a:r>
            <a:endParaRPr lang="ru-RU" sz="1600" dirty="0">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spcAft>
                <a:spcPts val="0"/>
              </a:spcAft>
              <a:buFont typeface="+mj-lt"/>
              <a:buAutoNum type="arabicPeriod"/>
            </a:pPr>
            <a:r>
              <a:rPr lang="kk-KZ" sz="1600" dirty="0">
                <a:latin typeface="Arial" panose="020B0604020202020204" pitchFamily="34" charset="0"/>
                <a:ea typeface="Times New Roman" panose="02020603050405020304" pitchFamily="18" charset="0"/>
                <a:cs typeface="Arial" panose="020B0604020202020204" pitchFamily="34" charset="0"/>
              </a:rPr>
              <a:t>Шаханов М. Желтоқсан эпопеясы. – Алматы, 2011. – 896 б.</a:t>
            </a:r>
            <a:endParaRPr lang="ru-RU" sz="1600" dirty="0">
              <a:latin typeface="Arial" panose="020B0604020202020204" pitchFamily="34" charset="0"/>
              <a:ea typeface="Times New Roman" panose="02020603050405020304" pitchFamily="18" charset="0"/>
              <a:cs typeface="Arial" panose="020B0604020202020204" pitchFamily="34" charset="0"/>
            </a:endParaRPr>
          </a:p>
          <a:p>
            <a:r>
              <a:rPr lang="en-US" sz="1600" dirty="0">
                <a:latin typeface="Arial" pitchFamily="34" charset="0"/>
                <a:cs typeface="Arial" pitchFamily="34" charset="0"/>
              </a:rPr>
              <a:t>inAlmaty.kz</a:t>
            </a:r>
            <a:r>
              <a:rPr lang="ru-RU" sz="1600" dirty="0">
                <a:latin typeface="Arial" pitchFamily="34" charset="0"/>
                <a:cs typeface="Arial" pitchFamily="34" charset="0"/>
              </a:rPr>
              <a:t>, </a:t>
            </a:r>
            <a:r>
              <a:rPr lang="en-US" sz="1600" dirty="0">
                <a:latin typeface="Arial" pitchFamily="34" charset="0"/>
                <a:cs typeface="Arial" pitchFamily="34" charset="0"/>
              </a:rPr>
              <a:t>El </a:t>
            </a:r>
            <a:r>
              <a:rPr lang="en-US" sz="1600" dirty="0" err="1">
                <a:latin typeface="Arial" pitchFamily="34" charset="0"/>
                <a:cs typeface="Arial" pitchFamily="34" charset="0"/>
              </a:rPr>
              <a:t>kz</a:t>
            </a:r>
            <a:r>
              <a:rPr lang="ru-RU" sz="1600" dirty="0">
                <a:latin typeface="Arial" pitchFamily="34" charset="0"/>
                <a:cs typeface="Arial" pitchFamily="34" charset="0"/>
              </a:rPr>
              <a:t>, </a:t>
            </a:r>
            <a:r>
              <a:rPr lang="en-US" sz="1600" u="sng" dirty="0">
                <a:latin typeface="Arial" pitchFamily="34" charset="0"/>
                <a:cs typeface="Arial" pitchFamily="34" charset="0"/>
              </a:rPr>
              <a:t>Astana TV</a:t>
            </a:r>
            <a:r>
              <a:rPr lang="kk-KZ" sz="1600" u="sng" dirty="0">
                <a:latin typeface="Arial" pitchFamily="34" charset="0"/>
                <a:cs typeface="Arial" pitchFamily="34" charset="0"/>
              </a:rPr>
              <a:t>.</a:t>
            </a:r>
            <a:r>
              <a:rPr lang="en-US" sz="1600" u="sng" dirty="0" err="1">
                <a:latin typeface="Arial" pitchFamily="34" charset="0"/>
                <a:cs typeface="Arial" pitchFamily="34" charset="0"/>
              </a:rPr>
              <a:t>kz</a:t>
            </a:r>
            <a:r>
              <a:rPr lang="ru-RU" sz="1600" u="sng" dirty="0">
                <a:latin typeface="Arial" pitchFamily="34" charset="0"/>
                <a:cs typeface="Arial" pitchFamily="34" charset="0"/>
              </a:rPr>
              <a:t>, </a:t>
            </a:r>
            <a:r>
              <a:rPr lang="en-US" sz="1600" dirty="0">
                <a:latin typeface="Arial" pitchFamily="34" charset="0"/>
                <a:cs typeface="Arial" pitchFamily="34" charset="0"/>
              </a:rPr>
              <a:t>Otyrar.KZ</a:t>
            </a:r>
            <a:r>
              <a:rPr lang="ru-RU" sz="1600" dirty="0">
                <a:latin typeface="Arial" pitchFamily="34" charset="0"/>
                <a:cs typeface="Arial" pitchFamily="34" charset="0"/>
              </a:rPr>
              <a:t>,</a:t>
            </a:r>
            <a:r>
              <a:rPr lang="kk-KZ" sz="1600" dirty="0">
                <a:latin typeface="Arial" pitchFamily="34" charset="0"/>
                <a:cs typeface="Arial" pitchFamily="34" charset="0"/>
                <a:sym typeface="Arial"/>
              </a:rPr>
              <a:t> </a:t>
            </a:r>
            <a:r>
              <a:rPr lang="en-US" sz="1600" dirty="0">
                <a:latin typeface="Arial" pitchFamily="34" charset="0"/>
                <a:cs typeface="Arial" pitchFamily="34" charset="0"/>
              </a:rPr>
              <a:t>bai.kz </a:t>
            </a:r>
            <a:r>
              <a:rPr lang="ru-RU" sz="1600" dirty="0">
                <a:latin typeface="Arial" pitchFamily="34" charset="0"/>
                <a:cs typeface="Arial" pitchFamily="34" charset="0"/>
              </a:rPr>
              <a:t>, </a:t>
            </a:r>
            <a:r>
              <a:rPr lang="en-US" sz="1600" dirty="0">
                <a:latin typeface="Arial" pitchFamily="34" charset="0"/>
                <a:cs typeface="Arial" pitchFamily="34" charset="0"/>
              </a:rPr>
              <a:t>kazenc.kz</a:t>
            </a:r>
            <a:r>
              <a:rPr lang="ru-RU" sz="1600" dirty="0">
                <a:latin typeface="Arial" pitchFamily="34" charset="0"/>
                <a:cs typeface="Arial" pitchFamily="34" charset="0"/>
              </a:rPr>
              <a:t>, </a:t>
            </a:r>
            <a:r>
              <a:rPr lang="en-US" sz="1600" dirty="0">
                <a:latin typeface="Arial" pitchFamily="34" charset="0"/>
                <a:cs typeface="Arial" pitchFamily="34" charset="0"/>
              </a:rPr>
              <a:t>assembly.kz</a:t>
            </a:r>
            <a:r>
              <a:rPr lang="ru-RU" sz="1600" dirty="0">
                <a:latin typeface="Arial" pitchFamily="34" charset="0"/>
                <a:cs typeface="Arial" pitchFamily="34" charset="0"/>
              </a:rPr>
              <a:t>,</a:t>
            </a:r>
            <a:r>
              <a:rPr lang="en-US" sz="1600" dirty="0">
                <a:latin typeface="Arial" pitchFamily="34" charset="0"/>
                <a:cs typeface="Arial" pitchFamily="34" charset="0"/>
              </a:rPr>
              <a:t> inAlmaty.kz</a:t>
            </a:r>
            <a:r>
              <a:rPr lang="ru-RU" sz="1600" dirty="0">
                <a:latin typeface="Arial" pitchFamily="34" charset="0"/>
                <a:cs typeface="Arial" pitchFamily="34" charset="0"/>
              </a:rPr>
              <a:t>, </a:t>
            </a:r>
            <a:r>
              <a:rPr lang="en-US" sz="1600" u="sng" dirty="0">
                <a:latin typeface="Arial" pitchFamily="34" charset="0"/>
                <a:cs typeface="Arial" pitchFamily="34" charset="0"/>
              </a:rPr>
              <a:t>Baq.kz</a:t>
            </a:r>
            <a:r>
              <a:rPr lang="ru-RU" sz="1600" u="sng" dirty="0">
                <a:latin typeface="Arial" pitchFamily="34" charset="0"/>
                <a:cs typeface="Arial" pitchFamily="34" charset="0"/>
              </a:rPr>
              <a:t>, </a:t>
            </a:r>
            <a:r>
              <a:rPr lang="en-US" sz="1600" dirty="0">
                <a:latin typeface="Arial" pitchFamily="34" charset="0"/>
                <a:cs typeface="Arial" pitchFamily="34" charset="0"/>
              </a:rPr>
              <a:t>anatili.kazgazeta.kz</a:t>
            </a:r>
            <a:r>
              <a:rPr lang="ru-RU" sz="1600" dirty="0">
                <a:latin typeface="Arial" pitchFamily="34" charset="0"/>
                <a:cs typeface="Arial" pitchFamily="34" charset="0"/>
              </a:rPr>
              <a:t>, </a:t>
            </a:r>
            <a:r>
              <a:rPr lang="en-US" sz="1600" dirty="0">
                <a:latin typeface="Arial" pitchFamily="34" charset="0"/>
                <a:cs typeface="Arial" pitchFamily="34" charset="0"/>
              </a:rPr>
              <a:t>Informburo.kz</a:t>
            </a:r>
            <a:r>
              <a:rPr lang="ru-RU" sz="1600" dirty="0">
                <a:latin typeface="Arial" pitchFamily="34" charset="0"/>
                <a:cs typeface="Arial" pitchFamily="34" charset="0"/>
              </a:rPr>
              <a:t>, </a:t>
            </a:r>
            <a:r>
              <a:rPr lang="kk-KZ" sz="1600" dirty="0">
                <a:latin typeface="Arial" pitchFamily="34" charset="0"/>
                <a:ea typeface="Calibri" pitchFamily="34" charset="0"/>
                <a:cs typeface="Arial" pitchFamily="34" charset="0"/>
              </a:rPr>
              <a:t>infourok.ru,</a:t>
            </a:r>
            <a:endParaRPr lang="ru-RU" sz="1600" dirty="0">
              <a:latin typeface="Arial" pitchFamily="34" charset="0"/>
              <a:cs typeface="Arial" pitchFamily="34" charset="0"/>
            </a:endParaRPr>
          </a:p>
          <a:p>
            <a:r>
              <a:rPr lang="kk-KZ" sz="1600" dirty="0">
                <a:latin typeface="Arial" pitchFamily="34" charset="0"/>
                <a:ea typeface="Calibri" panose="020F0502020204030204" pitchFamily="34" charset="0"/>
                <a:cs typeface="Arial" pitchFamily="34" charset="0"/>
              </a:rPr>
              <a:t>kk.wikipedia.org</a:t>
            </a:r>
            <a:r>
              <a:rPr lang="ru-RU" sz="1600" dirty="0">
                <a:latin typeface="Arial" pitchFamily="34" charset="0"/>
                <a:ea typeface="Calibri" panose="020F0502020204030204" pitchFamily="34" charset="0"/>
                <a:cs typeface="Arial" pitchFamily="34" charset="0"/>
              </a:rPr>
              <a:t> , </a:t>
            </a:r>
            <a:r>
              <a:rPr lang="kk-KZ" sz="1600" dirty="0">
                <a:latin typeface="Arial" pitchFamily="34" charset="0"/>
                <a:ea typeface="Calibri" panose="020F0502020204030204" pitchFamily="34" charset="0"/>
                <a:cs typeface="Arial" pitchFamily="34" charset="0"/>
              </a:rPr>
              <a:t>informburo.kz , </a:t>
            </a:r>
            <a:r>
              <a:rPr lang="kk-KZ" sz="1600" u="sng" dirty="0">
                <a:latin typeface="Arial" pitchFamily="34" charset="0"/>
                <a:ea typeface="Calibri" panose="020F0502020204030204" pitchFamily="34" charset="0"/>
                <a:cs typeface="Arial" pitchFamily="34" charset="0"/>
              </a:rPr>
              <a:t>ru.wikipedia.org , </a:t>
            </a:r>
          </a:p>
        </p:txBody>
      </p:sp>
    </p:spTree>
    <p:extLst>
      <p:ext uri="{BB962C8B-B14F-4D97-AF65-F5344CB8AC3E}">
        <p14:creationId xmlns:p14="http://schemas.microsoft.com/office/powerpoint/2010/main" val="31471111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285720" y="857232"/>
            <a:ext cx="8229600" cy="1357322"/>
          </a:xfrm>
        </p:spPr>
        <p:txBody>
          <a:bodyPr>
            <a:normAutofit/>
          </a:bodyPr>
          <a:lstStyle/>
          <a:p>
            <a:pPr algn="ctr">
              <a:buNone/>
            </a:pPr>
            <a:r>
              <a:rPr lang="en-US" dirty="0" smtClean="0"/>
              <a:t>       </a:t>
            </a:r>
            <a:r>
              <a:rPr lang="uk-UA" sz="2400" dirty="0" smtClean="0">
                <a:latin typeface="Arial" pitchFamily="34" charset="0"/>
                <a:cs typeface="Arial" pitchFamily="34" charset="0"/>
              </a:rPr>
              <a:t>1988 </a:t>
            </a:r>
            <a:r>
              <a:rPr lang="uk-UA" sz="2400" dirty="0" err="1">
                <a:latin typeface="Arial" pitchFamily="34" charset="0"/>
                <a:cs typeface="Arial" pitchFamily="34" charset="0"/>
              </a:rPr>
              <a:t>жылы</a:t>
            </a:r>
            <a:r>
              <a:rPr lang="uk-UA" sz="2400" dirty="0">
                <a:latin typeface="Arial" pitchFamily="34" charset="0"/>
                <a:cs typeface="Arial" pitchFamily="34" charset="0"/>
              </a:rPr>
              <a:t> </a:t>
            </a:r>
            <a:r>
              <a:rPr lang="uk-UA" sz="2400" dirty="0" err="1">
                <a:latin typeface="Arial" pitchFamily="34" charset="0"/>
                <a:cs typeface="Arial" pitchFamily="34" charset="0"/>
              </a:rPr>
              <a:t>Қазақстанда</a:t>
            </a:r>
            <a:r>
              <a:rPr lang="uk-UA" sz="2400" dirty="0">
                <a:latin typeface="Arial" pitchFamily="34" charset="0"/>
                <a:cs typeface="Arial" pitchFamily="34" charset="0"/>
              </a:rPr>
              <a:t> </a:t>
            </a:r>
            <a:r>
              <a:rPr lang="uk-UA" sz="2400" dirty="0" err="1">
                <a:latin typeface="Arial" pitchFamily="34" charset="0"/>
                <a:cs typeface="Arial" pitchFamily="34" charset="0"/>
              </a:rPr>
              <a:t>тұңғыш</a:t>
            </a:r>
            <a:r>
              <a:rPr lang="uk-UA" sz="2400" dirty="0">
                <a:latin typeface="Arial" pitchFamily="34" charset="0"/>
                <a:cs typeface="Arial" pitchFamily="34" charset="0"/>
              </a:rPr>
              <a:t> </a:t>
            </a:r>
            <a:r>
              <a:rPr lang="uk-UA" sz="2400" dirty="0" err="1">
                <a:latin typeface="Arial" pitchFamily="34" charset="0"/>
                <a:cs typeface="Arial" pitchFamily="34" charset="0"/>
              </a:rPr>
              <a:t>рет</a:t>
            </a:r>
            <a:r>
              <a:rPr lang="uk-UA" sz="2400" dirty="0">
                <a:latin typeface="Arial" pitchFamily="34" charset="0"/>
                <a:cs typeface="Arial" pitchFamily="34" charset="0"/>
              </a:rPr>
              <a:t> «</a:t>
            </a:r>
            <a:r>
              <a:rPr lang="uk-UA" sz="2400" dirty="0" err="1">
                <a:latin typeface="Arial" pitchFamily="34" charset="0"/>
                <a:cs typeface="Arial" pitchFamily="34" charset="0"/>
              </a:rPr>
              <a:t>Наурыз</a:t>
            </a:r>
            <a:r>
              <a:rPr lang="uk-UA" sz="2400" dirty="0">
                <a:latin typeface="Arial" pitchFamily="34" charset="0"/>
                <a:cs typeface="Arial" pitchFamily="34" charset="0"/>
              </a:rPr>
              <a:t>» </a:t>
            </a:r>
            <a:r>
              <a:rPr lang="uk-UA" sz="2400" dirty="0" err="1">
                <a:latin typeface="Arial" pitchFamily="34" charset="0"/>
                <a:cs typeface="Arial" pitchFamily="34" charset="0"/>
              </a:rPr>
              <a:t>мерекесі</a:t>
            </a:r>
            <a:r>
              <a:rPr lang="uk-UA" sz="2400" dirty="0">
                <a:latin typeface="Arial" pitchFamily="34" charset="0"/>
                <a:cs typeface="Arial" pitchFamily="34" charset="0"/>
              </a:rPr>
              <a:t> </a:t>
            </a:r>
            <a:r>
              <a:rPr lang="uk-UA" sz="2400" dirty="0" err="1">
                <a:latin typeface="Arial" pitchFamily="34" charset="0"/>
                <a:cs typeface="Arial" pitchFamily="34" charset="0"/>
              </a:rPr>
              <a:t>тойланды</a:t>
            </a:r>
            <a:r>
              <a:rPr lang="uk-UA" sz="2400" dirty="0">
                <a:latin typeface="Arial" pitchFamily="34" charset="0"/>
                <a:cs typeface="Arial" pitchFamily="34" charset="0"/>
              </a:rPr>
              <a:t>. </a:t>
            </a:r>
            <a:endParaRPr lang="ru-RU" sz="2400" dirty="0">
              <a:latin typeface="Arial" pitchFamily="34" charset="0"/>
              <a:cs typeface="Arial" pitchFamily="34" charset="0"/>
            </a:endParaRPr>
          </a:p>
          <a:p>
            <a:endParaRPr lang="kk-KZ" dirty="0"/>
          </a:p>
        </p:txBody>
      </p:sp>
      <p:sp>
        <p:nvSpPr>
          <p:cNvPr id="5" name="Прямоугольник 4"/>
          <p:cNvSpPr/>
          <p:nvPr/>
        </p:nvSpPr>
        <p:spPr>
          <a:xfrm>
            <a:off x="3857620" y="6488668"/>
            <a:ext cx="678391" cy="230832"/>
          </a:xfrm>
          <a:prstGeom prst="rect">
            <a:avLst/>
          </a:prstGeom>
        </p:spPr>
        <p:txBody>
          <a:bodyPr wrap="none">
            <a:spAutoFit/>
          </a:bodyPr>
          <a:lstStyle/>
          <a:p>
            <a:r>
              <a:rPr lang="en-US" sz="900" dirty="0" smtClean="0">
                <a:solidFill>
                  <a:schemeClr val="tx1">
                    <a:lumMod val="50000"/>
                    <a:lumOff val="50000"/>
                  </a:schemeClr>
                </a:solidFill>
              </a:rPr>
              <a:t>Ia-centr.ru</a:t>
            </a:r>
            <a:endParaRPr lang="kk-KZ" sz="900" dirty="0">
              <a:solidFill>
                <a:schemeClr val="tx1">
                  <a:lumMod val="50000"/>
                  <a:lumOff val="50000"/>
                </a:schemeClr>
              </a:solidFill>
            </a:endParaRPr>
          </a:p>
        </p:txBody>
      </p:sp>
      <p:sp>
        <p:nvSpPr>
          <p:cNvPr id="6" name="Прямоугольник 5"/>
          <p:cNvSpPr/>
          <p:nvPr/>
        </p:nvSpPr>
        <p:spPr>
          <a:xfrm>
            <a:off x="2643174" y="214290"/>
            <a:ext cx="3439788" cy="584775"/>
          </a:xfrm>
          <a:prstGeom prst="rect">
            <a:avLst/>
          </a:prstGeom>
        </p:spPr>
        <p:txBody>
          <a:bodyPr wrap="none">
            <a:spAutoFit/>
          </a:bodyPr>
          <a:lstStyle/>
          <a:p>
            <a:r>
              <a:rPr lang="kk-KZ" sz="3200" b="1" dirty="0" smtClean="0">
                <a:solidFill>
                  <a:schemeClr val="tx2">
                    <a:lumMod val="60000"/>
                    <a:lumOff val="40000"/>
                  </a:schemeClr>
                </a:solidFill>
                <a:latin typeface="Arial" pitchFamily="34" charset="0"/>
                <a:cs typeface="Arial" pitchFamily="34" charset="0"/>
              </a:rPr>
              <a:t>Тұңғыш Наурыз</a:t>
            </a:r>
            <a:endParaRPr lang="kk-KZ" sz="3200" b="1" dirty="0">
              <a:solidFill>
                <a:schemeClr val="tx2">
                  <a:lumMod val="60000"/>
                  <a:lumOff val="40000"/>
                </a:schemeClr>
              </a:solidFill>
              <a:latin typeface="Arial" pitchFamily="34" charset="0"/>
              <a:cs typeface="Arial" pitchFamily="34" charset="0"/>
            </a:endParaRPr>
          </a:p>
        </p:txBody>
      </p:sp>
      <p:pic>
        <p:nvPicPr>
          <p:cNvPr id="55298" name="Picture 2" descr="https://www.voxpopuli.kz/img/inner/129/11/2-898623.jpg"/>
          <p:cNvPicPr>
            <a:picLocks noChangeAspect="1" noChangeArrowheads="1"/>
          </p:cNvPicPr>
          <p:nvPr/>
        </p:nvPicPr>
        <p:blipFill>
          <a:blip r:embed="rId2" cstate="print"/>
          <a:srcRect/>
          <a:stretch>
            <a:fillRect/>
          </a:stretch>
        </p:blipFill>
        <p:spPr bwMode="auto">
          <a:xfrm>
            <a:off x="1259632" y="1844824"/>
            <a:ext cx="6552728" cy="4368486"/>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0"/>
            <a:ext cx="9144000" cy="1714512"/>
          </a:xfrm>
        </p:spPr>
        <p:txBody>
          <a:bodyPr>
            <a:noAutofit/>
          </a:bodyPr>
          <a:lstStyle/>
          <a:p>
            <a:pPr marL="87313" indent="22225" algn="ctr">
              <a:buNone/>
            </a:pPr>
            <a:r>
              <a:rPr lang="kk-KZ" b="1" dirty="0" smtClean="0">
                <a:solidFill>
                  <a:schemeClr val="tx2">
                    <a:lumMod val="60000"/>
                    <a:lumOff val="40000"/>
                  </a:schemeClr>
                </a:solidFill>
                <a:latin typeface="Arial" pitchFamily="34" charset="0"/>
                <a:cs typeface="Arial" pitchFamily="34" charset="0"/>
              </a:rPr>
              <a:t>Ұлыстың </a:t>
            </a:r>
            <a:r>
              <a:rPr lang="kk-KZ" b="1" dirty="0">
                <a:solidFill>
                  <a:schemeClr val="tx2">
                    <a:lumMod val="60000"/>
                    <a:lumOff val="40000"/>
                  </a:schemeClr>
                </a:solidFill>
                <a:latin typeface="Arial" pitchFamily="34" charset="0"/>
                <a:cs typeface="Arial" pitchFamily="34" charset="0"/>
              </a:rPr>
              <a:t>ұлы күні Наурыз – бірлік пен татулықтың, еңбек пен көктемнің ізгілік мейрамына айналды.</a:t>
            </a:r>
          </a:p>
        </p:txBody>
      </p:sp>
      <p:sp>
        <p:nvSpPr>
          <p:cNvPr id="4" name="Прямоугольник 3"/>
          <p:cNvSpPr/>
          <p:nvPr/>
        </p:nvSpPr>
        <p:spPr>
          <a:xfrm>
            <a:off x="4211960" y="6237312"/>
            <a:ext cx="723275" cy="230832"/>
          </a:xfrm>
          <a:prstGeom prst="rect">
            <a:avLst/>
          </a:prstGeom>
        </p:spPr>
        <p:txBody>
          <a:bodyPr wrap="none">
            <a:spAutoFit/>
          </a:bodyPr>
          <a:lstStyle/>
          <a:p>
            <a:pPr lvl="0"/>
            <a:r>
              <a:rPr lang="en-US" sz="900" dirty="0" smtClean="0">
                <a:solidFill>
                  <a:schemeClr val="bg1">
                    <a:lumMod val="65000"/>
                  </a:schemeClr>
                </a:solidFill>
                <a:latin typeface="Arial" pitchFamily="34" charset="0"/>
                <a:ea typeface="Calibri" pitchFamily="34" charset="0"/>
                <a:cs typeface="Arial" pitchFamily="34" charset="0"/>
              </a:rPr>
              <a:t> baribar.kz</a:t>
            </a:r>
            <a:endParaRPr lang="kk-KZ" sz="900" dirty="0" smtClean="0">
              <a:solidFill>
                <a:schemeClr val="bg1">
                  <a:lumMod val="65000"/>
                </a:schemeClr>
              </a:solidFill>
              <a:latin typeface="Arial" pitchFamily="34" charset="0"/>
              <a:cs typeface="Arial" pitchFamily="34" charset="0"/>
            </a:endParaRPr>
          </a:p>
        </p:txBody>
      </p:sp>
      <p:pic>
        <p:nvPicPr>
          <p:cNvPr id="54276" name="Picture 4" descr="https://baribar.kz/wp-content/uploads/2018/03/96465b902d30e230ea7c492b12a19323.jpg"/>
          <p:cNvPicPr>
            <a:picLocks noChangeAspect="1" noChangeArrowheads="1"/>
          </p:cNvPicPr>
          <p:nvPr/>
        </p:nvPicPr>
        <p:blipFill>
          <a:blip r:embed="rId3" cstate="print"/>
          <a:srcRect/>
          <a:stretch>
            <a:fillRect/>
          </a:stretch>
        </p:blipFill>
        <p:spPr bwMode="auto">
          <a:xfrm>
            <a:off x="1331640" y="1916832"/>
            <a:ext cx="6756238" cy="4176464"/>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0" y="2571744"/>
            <a:ext cx="3857652" cy="3471898"/>
          </a:xfrm>
        </p:spPr>
        <p:txBody>
          <a:bodyPr>
            <a:normAutofit/>
          </a:bodyPr>
          <a:lstStyle/>
          <a:p>
            <a:pPr marL="87313" indent="22225" algn="ctr">
              <a:buNone/>
            </a:pPr>
            <a:r>
              <a:rPr lang="kk-KZ" sz="2400" dirty="0" smtClean="0">
                <a:latin typeface="Arial" pitchFamily="34" charset="0"/>
                <a:cs typeface="Arial" pitchFamily="34" charset="0"/>
              </a:rPr>
              <a:t>Мұхамеджан </a:t>
            </a:r>
            <a:r>
              <a:rPr lang="kk-KZ" sz="2400" dirty="0">
                <a:latin typeface="Arial" pitchFamily="34" charset="0"/>
                <a:cs typeface="Arial" pitchFamily="34" charset="0"/>
              </a:rPr>
              <a:t>Тынышпаев мамандығы инженер болғанына қарамастан «Қазақ халқының тарихы» еңбегін жазды.</a:t>
            </a:r>
          </a:p>
        </p:txBody>
      </p:sp>
      <p:sp>
        <p:nvSpPr>
          <p:cNvPr id="4" name="Прямоугольник 3"/>
          <p:cNvSpPr/>
          <p:nvPr/>
        </p:nvSpPr>
        <p:spPr>
          <a:xfrm>
            <a:off x="6228184" y="6453336"/>
            <a:ext cx="1024072" cy="230832"/>
          </a:xfrm>
          <a:prstGeom prst="rect">
            <a:avLst/>
          </a:prstGeom>
        </p:spPr>
        <p:txBody>
          <a:bodyPr wrap="square">
            <a:spAutoFit/>
          </a:bodyPr>
          <a:lstStyle/>
          <a:p>
            <a:r>
              <a:rPr lang="en-US" sz="900" dirty="0" smtClean="0">
                <a:solidFill>
                  <a:schemeClr val="bg1">
                    <a:lumMod val="50000"/>
                  </a:schemeClr>
                </a:solidFill>
              </a:rPr>
              <a:t>ppt-online.org</a:t>
            </a:r>
            <a:endParaRPr lang="kk-KZ" sz="900" dirty="0">
              <a:solidFill>
                <a:schemeClr val="bg1">
                  <a:lumMod val="50000"/>
                </a:schemeClr>
              </a:solidFill>
            </a:endParaRPr>
          </a:p>
        </p:txBody>
      </p:sp>
      <p:sp>
        <p:nvSpPr>
          <p:cNvPr id="6" name="Прямоугольник 5"/>
          <p:cNvSpPr/>
          <p:nvPr/>
        </p:nvSpPr>
        <p:spPr>
          <a:xfrm>
            <a:off x="0" y="0"/>
            <a:ext cx="9144000" cy="584775"/>
          </a:xfrm>
          <a:prstGeom prst="rect">
            <a:avLst/>
          </a:prstGeom>
        </p:spPr>
        <p:txBody>
          <a:bodyPr wrap="square">
            <a:spAutoFit/>
          </a:bodyPr>
          <a:lstStyle/>
          <a:p>
            <a:pPr algn="ctr"/>
            <a:r>
              <a:rPr lang="kk-KZ" sz="3200" b="1" dirty="0" smtClean="0">
                <a:solidFill>
                  <a:schemeClr val="tx2">
                    <a:lumMod val="60000"/>
                    <a:lumOff val="40000"/>
                  </a:schemeClr>
                </a:solidFill>
                <a:latin typeface="Arial" pitchFamily="34" charset="0"/>
                <a:cs typeface="Arial" pitchFamily="34" charset="0"/>
              </a:rPr>
              <a:t>«Қазақ халқының тарихы» </a:t>
            </a:r>
            <a:endParaRPr lang="kk-KZ" sz="3200" b="1" dirty="0">
              <a:solidFill>
                <a:schemeClr val="tx2">
                  <a:lumMod val="60000"/>
                  <a:lumOff val="40000"/>
                </a:schemeClr>
              </a:solidFill>
            </a:endParaRPr>
          </a:p>
        </p:txBody>
      </p:sp>
      <p:pic>
        <p:nvPicPr>
          <p:cNvPr id="7" name="Рисунок 6" descr="5018336_1387038_300.jpeg"/>
          <p:cNvPicPr>
            <a:picLocks noChangeAspect="1"/>
          </p:cNvPicPr>
          <p:nvPr/>
        </p:nvPicPr>
        <p:blipFill>
          <a:blip r:embed="rId2" cstate="print"/>
          <a:stretch>
            <a:fillRect/>
          </a:stretch>
        </p:blipFill>
        <p:spPr>
          <a:xfrm>
            <a:off x="4716016" y="836712"/>
            <a:ext cx="3870728" cy="5517232"/>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285720" y="928670"/>
            <a:ext cx="8229600" cy="2928958"/>
          </a:xfrm>
        </p:spPr>
        <p:txBody>
          <a:bodyPr>
            <a:normAutofit/>
          </a:bodyPr>
          <a:lstStyle/>
          <a:p>
            <a:pPr marL="87313" indent="22225">
              <a:buNone/>
            </a:pPr>
            <a:r>
              <a:rPr lang="en-US" sz="2400" dirty="0" smtClean="0">
                <a:latin typeface="Arial" pitchFamily="34" charset="0"/>
                <a:cs typeface="Arial" pitchFamily="34" charset="0"/>
              </a:rPr>
              <a:t>    </a:t>
            </a:r>
            <a:r>
              <a:rPr lang="kk-KZ" sz="2400" dirty="0" smtClean="0">
                <a:latin typeface="Arial" pitchFamily="34" charset="0"/>
                <a:cs typeface="Arial" pitchFamily="34" charset="0"/>
              </a:rPr>
              <a:t>Санжар </a:t>
            </a:r>
            <a:r>
              <a:rPr lang="kk-KZ" sz="2400" dirty="0">
                <a:latin typeface="Arial" pitchFamily="34" charset="0"/>
                <a:cs typeface="Arial" pitchFamily="34" charset="0"/>
              </a:rPr>
              <a:t>Асфендияровтың медицина саласының маманы болғанына қарамастан  «Қазақ тарихының өткені деректер мен мәліметтер </a:t>
            </a:r>
            <a:r>
              <a:rPr lang="kk-KZ" sz="2400" dirty="0" smtClean="0">
                <a:latin typeface="Arial" pitchFamily="34" charset="0"/>
                <a:cs typeface="Arial" pitchFamily="34" charset="0"/>
              </a:rPr>
              <a:t>негізінде» </a:t>
            </a:r>
            <a:r>
              <a:rPr lang="kk-KZ" sz="2400" dirty="0">
                <a:latin typeface="Arial" pitchFamily="34" charset="0"/>
                <a:cs typeface="Arial" pitchFamily="34" charset="0"/>
              </a:rPr>
              <a:t>атты кітабы жарық көрді. Көрнекті қоғам қайраткері, экономист Әлихан Бөкейхановтың тарих тақырыбына арналған ғылыми мақалалары жарияланды.</a:t>
            </a:r>
          </a:p>
        </p:txBody>
      </p:sp>
      <p:sp>
        <p:nvSpPr>
          <p:cNvPr id="4" name="Прямоугольник 3"/>
          <p:cNvSpPr/>
          <p:nvPr/>
        </p:nvSpPr>
        <p:spPr>
          <a:xfrm>
            <a:off x="1785918" y="6627168"/>
            <a:ext cx="598241" cy="230832"/>
          </a:xfrm>
          <a:prstGeom prst="rect">
            <a:avLst/>
          </a:prstGeom>
        </p:spPr>
        <p:txBody>
          <a:bodyPr wrap="square">
            <a:spAutoFit/>
          </a:bodyPr>
          <a:lstStyle/>
          <a:p>
            <a:r>
              <a:rPr lang="en-US" sz="900" dirty="0">
                <a:solidFill>
                  <a:schemeClr val="tx1">
                    <a:lumMod val="50000"/>
                    <a:lumOff val="50000"/>
                  </a:schemeClr>
                </a:solidFill>
              </a:rPr>
              <a:t>El </a:t>
            </a:r>
            <a:r>
              <a:rPr lang="en-US" sz="900" dirty="0" err="1">
                <a:solidFill>
                  <a:schemeClr val="tx1">
                    <a:lumMod val="50000"/>
                    <a:lumOff val="50000"/>
                  </a:schemeClr>
                </a:solidFill>
              </a:rPr>
              <a:t>kz</a:t>
            </a:r>
            <a:endParaRPr lang="kk-KZ" sz="900" dirty="0">
              <a:solidFill>
                <a:schemeClr val="tx1">
                  <a:lumMod val="50000"/>
                  <a:lumOff val="50000"/>
                </a:schemeClr>
              </a:solidFill>
            </a:endParaRPr>
          </a:p>
        </p:txBody>
      </p:sp>
      <p:pic>
        <p:nvPicPr>
          <p:cNvPr id="5" name="Рисунок 4" descr="ab5a8ded624cf9ec4ea81447e2c17201.jpg"/>
          <p:cNvPicPr>
            <a:picLocks noChangeAspect="1"/>
          </p:cNvPicPr>
          <p:nvPr/>
        </p:nvPicPr>
        <p:blipFill>
          <a:blip r:embed="rId2" cstate="print"/>
          <a:stretch>
            <a:fillRect/>
          </a:stretch>
        </p:blipFill>
        <p:spPr>
          <a:xfrm>
            <a:off x="857224" y="3357562"/>
            <a:ext cx="2375295" cy="3167061"/>
          </a:xfrm>
          <a:prstGeom prst="rect">
            <a:avLst/>
          </a:prstGeom>
        </p:spPr>
      </p:pic>
      <p:sp>
        <p:nvSpPr>
          <p:cNvPr id="6" name="Прямоугольник 5"/>
          <p:cNvSpPr/>
          <p:nvPr/>
        </p:nvSpPr>
        <p:spPr>
          <a:xfrm>
            <a:off x="6215074" y="6627168"/>
            <a:ext cx="668773" cy="230832"/>
          </a:xfrm>
          <a:prstGeom prst="rect">
            <a:avLst/>
          </a:prstGeom>
        </p:spPr>
        <p:txBody>
          <a:bodyPr wrap="none">
            <a:spAutoFit/>
          </a:bodyPr>
          <a:lstStyle/>
          <a:p>
            <a:r>
              <a:rPr lang="en-US" sz="900" u="sng" dirty="0" err="1" smtClean="0">
                <a:solidFill>
                  <a:schemeClr val="bg1">
                    <a:lumMod val="50000"/>
                  </a:schemeClr>
                </a:solidFill>
              </a:rPr>
              <a:t>Azattyq</a:t>
            </a:r>
            <a:r>
              <a:rPr lang="kk-KZ" sz="900" u="sng" dirty="0" smtClean="0">
                <a:solidFill>
                  <a:schemeClr val="bg1">
                    <a:lumMod val="50000"/>
                  </a:schemeClr>
                </a:solidFill>
              </a:rPr>
              <a:t>.</a:t>
            </a:r>
            <a:r>
              <a:rPr lang="en-US" sz="900" u="sng" dirty="0" err="1" smtClean="0">
                <a:solidFill>
                  <a:schemeClr val="bg1">
                    <a:lumMod val="50000"/>
                  </a:schemeClr>
                </a:solidFill>
              </a:rPr>
              <a:t>kz</a:t>
            </a:r>
            <a:endParaRPr lang="kk-KZ" sz="900" dirty="0">
              <a:solidFill>
                <a:schemeClr val="bg1">
                  <a:lumMod val="50000"/>
                </a:schemeClr>
              </a:solidFill>
            </a:endParaRPr>
          </a:p>
        </p:txBody>
      </p:sp>
      <p:pic>
        <p:nvPicPr>
          <p:cNvPr id="7" name="Рисунок 6" descr="20151124104534.jpg"/>
          <p:cNvPicPr>
            <a:picLocks noChangeAspect="1"/>
          </p:cNvPicPr>
          <p:nvPr/>
        </p:nvPicPr>
        <p:blipFill>
          <a:blip r:embed="rId3" cstate="print"/>
          <a:srcRect/>
          <a:stretch>
            <a:fillRect/>
          </a:stretch>
        </p:blipFill>
        <p:spPr>
          <a:xfrm>
            <a:off x="5286380" y="3500438"/>
            <a:ext cx="2286016" cy="3104444"/>
          </a:xfrm>
          <a:prstGeom prst="rect">
            <a:avLst/>
          </a:prstGeom>
        </p:spPr>
      </p:pic>
      <p:sp>
        <p:nvSpPr>
          <p:cNvPr id="8" name="TextBox 7"/>
          <p:cNvSpPr txBox="1"/>
          <p:nvPr/>
        </p:nvSpPr>
        <p:spPr>
          <a:xfrm>
            <a:off x="0" y="0"/>
            <a:ext cx="9144000" cy="1077218"/>
          </a:xfrm>
          <a:prstGeom prst="rect">
            <a:avLst/>
          </a:prstGeom>
          <a:noFill/>
        </p:spPr>
        <p:txBody>
          <a:bodyPr wrap="square" rtlCol="0">
            <a:spAutoFit/>
          </a:bodyPr>
          <a:lstStyle/>
          <a:p>
            <a:pPr algn="ctr"/>
            <a:r>
              <a:rPr lang="kk-KZ" sz="3200" b="1" dirty="0" smtClean="0">
                <a:solidFill>
                  <a:schemeClr val="tx2">
                    <a:lumMod val="60000"/>
                    <a:lumOff val="40000"/>
                  </a:schemeClr>
                </a:solidFill>
                <a:latin typeface="Arial" pitchFamily="34" charset="0"/>
                <a:cs typeface="Arial" pitchFamily="34" charset="0"/>
              </a:rPr>
              <a:t>Санжар Асфендияров пен Әлихан Бөкейханов</a:t>
            </a:r>
            <a:endParaRPr lang="kk-KZ" sz="3200" b="1" dirty="0">
              <a:solidFill>
                <a:schemeClr val="tx2">
                  <a:lumMod val="60000"/>
                  <a:lumOff val="40000"/>
                </a:schemeClr>
              </a:solidFill>
              <a:latin typeface="Arial" pitchFamily="34" charset="0"/>
              <a:cs typeface="Arial" pitchFamily="34" charset="0"/>
            </a:endParaRPr>
          </a:p>
        </p:txBody>
      </p:sp>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688</TotalTime>
  <Words>1617</Words>
  <Application>Microsoft Office PowerPoint</Application>
  <PresentationFormat>Экран (4:3)</PresentationFormat>
  <Paragraphs>179</Paragraphs>
  <Slides>54</Slides>
  <Notes>16</Notes>
  <HiddenSlides>0</HiddenSlides>
  <MMClips>0</MMClips>
  <ScaleCrop>false</ScaleCrop>
  <HeadingPairs>
    <vt:vector size="4" baseType="variant">
      <vt:variant>
        <vt:lpstr>Тема</vt:lpstr>
      </vt:variant>
      <vt:variant>
        <vt:i4>1</vt:i4>
      </vt:variant>
      <vt:variant>
        <vt:lpstr>Заголовки слайдов</vt:lpstr>
      </vt:variant>
      <vt:variant>
        <vt:i4>54</vt:i4>
      </vt:variant>
    </vt:vector>
  </HeadingPairs>
  <TitlesOfParts>
    <vt:vector size="55" baseType="lpstr">
      <vt:lpstr>Тема Office</vt:lpstr>
      <vt:lpstr>     ҰЛЫ ДАЛА ЕЛІНДЕГІ ТАРИХИ САНАНЫ ЖӘНЕ ДҮНИЕТАНЫМДЫ ҚАЛЫПТАСТЫРУ САЯСАТЫ. «ҰЛЫ ДАЛАНЫҢ ЖЕТІ ҚЫРЫ».    Оқытушы: Телеуова Эльмира Десебайқызы, т.ғ.к.,ассистент- профессор</vt:lpstr>
      <vt:lpstr>- Қазақстан Республикасында тарихи сана мен патриотизмнің  қалыптасуы;  - ҚР-да тарихи сананы қалыптастыруға қатысты жүргізілген мемлекеттік бағдарламалар және олардың нәтижелері;  - «Болашаққа бағдар: рухани жаңғыру» бағдарламасының Қазақ Елінде тарихи сана мен дүниетанымды қалыптастыруда алатын орны;   - «Ұлы Даланың жеті қыры» мақаласының маңызы;   </vt:lpstr>
      <vt:lpstr>Қазақстан Республикасында тарихи сана мен патриотизмнің қалыптасуы</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Қазақ халқында тәрбиелік мәні бар «шілдехана», «қыз ұзату», «сүндет той» ғұрыптары</vt:lpstr>
      <vt:lpstr>Ұлт-азаттық күрес жүргізген батырлары: Сырым Датұлы, Кенесары Қасымұлы, Жанқожа Нұрмағанбетұлы </vt:lpstr>
      <vt:lpstr>Қолбасшы батырлар</vt:lpstr>
      <vt:lpstr>Орбұлақ шайқасы</vt:lpstr>
      <vt:lpstr>Аңырақай шайқасы</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Қазақстан Республикасында тарихи сананы қалыптастыру </vt:lpstr>
      <vt:lpstr>Презентация PowerPoint</vt:lpstr>
      <vt:lpstr>Презентация PowerPoint</vt:lpstr>
      <vt:lpstr>Презентация PowerPoint</vt:lpstr>
      <vt:lpstr>Сәулет ескерткіштерін реставрациялау</vt:lpstr>
      <vt:lpstr>Тараз қаласына - 2000 жыл</vt:lpstr>
      <vt:lpstr>Түркістан қаласына - 1500 жыл</vt:lpstr>
      <vt:lpstr>Алматы қаласының 1000 жылдығы</vt:lpstr>
      <vt:lpstr>Отандық тарихи телехикаялар мен көркем фильмдер </vt:lpstr>
      <vt:lpstr>Отандық тарихи телехикаялар мен көркем фильмдер </vt:lpstr>
      <vt:lpstr>Отандық тарихи телехикаялар мен көркем фильмдер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Reanimator Extreme Edition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Арайлым</dc:creator>
  <cp:lastModifiedBy>gul</cp:lastModifiedBy>
  <cp:revision>92</cp:revision>
  <dcterms:created xsi:type="dcterms:W3CDTF">2019-05-20T09:33:15Z</dcterms:created>
  <dcterms:modified xsi:type="dcterms:W3CDTF">2022-03-05T07:47:42Z</dcterms:modified>
</cp:coreProperties>
</file>